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7559675" cy="10439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9405" autoAdjust="0"/>
    <p:restoredTop sz="94660"/>
  </p:normalViewPr>
  <p:slideViewPr>
    <p:cSldViewPr snapToGrid="0">
      <p:cViewPr>
        <p:scale>
          <a:sx n="125" d="100"/>
          <a:sy n="125" d="100"/>
        </p:scale>
        <p:origin x="1431" y="-42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6697AE-96FF-4E7E-97D0-834833C8E024}" type="datetimeFigureOut">
              <a:rPr lang="zh-CN" altLang="en-US" smtClean="0"/>
              <a:t>2025/6/3</a:t>
            </a:fld>
            <a:endParaRPr lang="zh-CN" altLang="en-US"/>
          </a:p>
        </p:txBody>
      </p:sp>
      <p:sp>
        <p:nvSpPr>
          <p:cNvPr id="4" name="幻灯片图像占位符 3"/>
          <p:cNvSpPr>
            <a:spLocks noGrp="1" noRot="1" noChangeAspect="1"/>
          </p:cNvSpPr>
          <p:nvPr>
            <p:ph type="sldImg" idx="2"/>
          </p:nvPr>
        </p:nvSpPr>
        <p:spPr>
          <a:xfrm>
            <a:off x="2311400" y="1143000"/>
            <a:ext cx="22352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6A32DD-59DC-4B36-ABC1-63D838B2AF01}" type="slidenum">
              <a:rPr lang="zh-CN" altLang="en-US" smtClean="0"/>
              <a:t>‹#›</a:t>
            </a:fld>
            <a:endParaRPr lang="zh-CN" altLang="en-US"/>
          </a:p>
        </p:txBody>
      </p:sp>
    </p:spTree>
    <p:extLst>
      <p:ext uri="{BB962C8B-B14F-4D97-AF65-F5344CB8AC3E}">
        <p14:creationId xmlns:p14="http://schemas.microsoft.com/office/powerpoint/2010/main" val="923821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6A32DD-59DC-4B36-ABC1-63D838B2AF01}" type="slidenum">
              <a:rPr lang="zh-CN" altLang="en-US" smtClean="0"/>
              <a:t>1</a:t>
            </a:fld>
            <a:endParaRPr lang="zh-CN" altLang="en-US"/>
          </a:p>
        </p:txBody>
      </p:sp>
    </p:spTree>
    <p:extLst>
      <p:ext uri="{BB962C8B-B14F-4D97-AF65-F5344CB8AC3E}">
        <p14:creationId xmlns:p14="http://schemas.microsoft.com/office/powerpoint/2010/main" val="2469637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566976" y="1708486"/>
            <a:ext cx="6425724" cy="3634458"/>
          </a:xfrm>
        </p:spPr>
        <p:txBody>
          <a:bodyPr anchor="b"/>
          <a:lstStyle>
            <a:lvl1pPr algn="ctr">
              <a:defRPr sz="4960"/>
            </a:lvl1pPr>
          </a:lstStyle>
          <a:p>
            <a:r>
              <a:rPr lang="zh-CN" altLang="en-US"/>
              <a:t>单击此处编辑母版标题样式</a:t>
            </a:r>
            <a:endParaRPr lang="en-US" dirty="0"/>
          </a:p>
        </p:txBody>
      </p:sp>
      <p:sp>
        <p:nvSpPr>
          <p:cNvPr id="3" name="Subtitle 2"/>
          <p:cNvSpPr>
            <a:spLocks noGrp="1"/>
          </p:cNvSpPr>
          <p:nvPr>
            <p:ph type="subTitle" idx="1"/>
          </p:nvPr>
        </p:nvSpPr>
        <p:spPr>
          <a:xfrm>
            <a:off x="944960" y="5483102"/>
            <a:ext cx="5669756" cy="2520438"/>
          </a:xfrm>
        </p:spPr>
        <p:txBody>
          <a:bodyPr/>
          <a:lstStyle>
            <a:lvl1pPr marL="0" indent="0" algn="ctr">
              <a:buNone/>
              <a:defRPr sz="1984"/>
            </a:lvl1pPr>
            <a:lvl2pPr marL="377967" indent="0" algn="ctr">
              <a:buNone/>
              <a:defRPr sz="1653"/>
            </a:lvl2pPr>
            <a:lvl3pPr marL="755934" indent="0" algn="ctr">
              <a:buNone/>
              <a:defRPr sz="1488"/>
            </a:lvl3pPr>
            <a:lvl4pPr marL="1133902" indent="0" algn="ctr">
              <a:buNone/>
              <a:defRPr sz="1323"/>
            </a:lvl4pPr>
            <a:lvl5pPr marL="1511869" indent="0" algn="ctr">
              <a:buNone/>
              <a:defRPr sz="1323"/>
            </a:lvl5pPr>
            <a:lvl6pPr marL="1889836" indent="0" algn="ctr">
              <a:buNone/>
              <a:defRPr sz="1323"/>
            </a:lvl6pPr>
            <a:lvl7pPr marL="2267803" indent="0" algn="ctr">
              <a:buNone/>
              <a:defRPr sz="1323"/>
            </a:lvl7pPr>
            <a:lvl8pPr marL="2645771" indent="0" algn="ctr">
              <a:buNone/>
              <a:defRPr sz="1323"/>
            </a:lvl8pPr>
            <a:lvl9pPr marL="3023738" indent="0" algn="ctr">
              <a:buNone/>
              <a:defRPr sz="1323"/>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F7727D9-D295-496C-9E15-06118A515F31}" type="datetimeFigureOut">
              <a:rPr lang="zh-CN" altLang="en-US" smtClean="0"/>
              <a:t>2025/6/3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975223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F7727D9-D295-496C-9E15-06118A515F31}" type="datetimeFigureOut">
              <a:rPr lang="zh-CN" altLang="en-US" smtClean="0"/>
              <a:t>2025/6/3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3697084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555801"/>
            <a:ext cx="1630055" cy="884690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519728" y="555801"/>
            <a:ext cx="4795669" cy="884690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F7727D9-D295-496C-9E15-06118A515F31}" type="datetimeFigureOut">
              <a:rPr lang="zh-CN" altLang="en-US" smtClean="0"/>
              <a:t>2025/6/3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541248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F7727D9-D295-496C-9E15-06118A515F31}" type="datetimeFigureOut">
              <a:rPr lang="zh-CN" altLang="en-US" smtClean="0"/>
              <a:t>2025/6/3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3649084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515791" y="2602603"/>
            <a:ext cx="6520220" cy="4342500"/>
          </a:xfrm>
        </p:spPr>
        <p:txBody>
          <a:bodyPr anchor="b"/>
          <a:lstStyle>
            <a:lvl1pPr>
              <a:defRPr sz="4960"/>
            </a:lvl1pPr>
          </a:lstStyle>
          <a:p>
            <a:r>
              <a:rPr lang="zh-CN" altLang="en-US"/>
              <a:t>单击此处编辑母版标题样式</a:t>
            </a:r>
            <a:endParaRPr lang="en-US" dirty="0"/>
          </a:p>
        </p:txBody>
      </p:sp>
      <p:sp>
        <p:nvSpPr>
          <p:cNvPr id="3" name="Text Placeholder 2"/>
          <p:cNvSpPr>
            <a:spLocks noGrp="1"/>
          </p:cNvSpPr>
          <p:nvPr>
            <p:ph type="body" idx="1"/>
          </p:nvPr>
        </p:nvSpPr>
        <p:spPr>
          <a:xfrm>
            <a:off x="515791" y="6986185"/>
            <a:ext cx="6520220" cy="2283618"/>
          </a:xfrm>
        </p:spPr>
        <p:txBody>
          <a:bodyPr/>
          <a:lstStyle>
            <a:lvl1pPr marL="0" indent="0">
              <a:buNone/>
              <a:defRPr sz="1984">
                <a:solidFill>
                  <a:schemeClr val="tx1"/>
                </a:solidFill>
              </a:defRPr>
            </a:lvl1pPr>
            <a:lvl2pPr marL="377967" indent="0">
              <a:buNone/>
              <a:defRPr sz="1653">
                <a:solidFill>
                  <a:schemeClr val="tx1">
                    <a:tint val="75000"/>
                  </a:schemeClr>
                </a:solidFill>
              </a:defRPr>
            </a:lvl2pPr>
            <a:lvl3pPr marL="755934" indent="0">
              <a:buNone/>
              <a:defRPr sz="1488">
                <a:solidFill>
                  <a:schemeClr val="tx1">
                    <a:tint val="75000"/>
                  </a:schemeClr>
                </a:solidFill>
              </a:defRPr>
            </a:lvl3pPr>
            <a:lvl4pPr marL="1133902" indent="0">
              <a:buNone/>
              <a:defRPr sz="1323">
                <a:solidFill>
                  <a:schemeClr val="tx1">
                    <a:tint val="75000"/>
                  </a:schemeClr>
                </a:solidFill>
              </a:defRPr>
            </a:lvl4pPr>
            <a:lvl5pPr marL="1511869" indent="0">
              <a:buNone/>
              <a:defRPr sz="1323">
                <a:solidFill>
                  <a:schemeClr val="tx1">
                    <a:tint val="75000"/>
                  </a:schemeClr>
                </a:solidFill>
              </a:defRPr>
            </a:lvl5pPr>
            <a:lvl6pPr marL="1889836" indent="0">
              <a:buNone/>
              <a:defRPr sz="1323">
                <a:solidFill>
                  <a:schemeClr val="tx1">
                    <a:tint val="75000"/>
                  </a:schemeClr>
                </a:solidFill>
              </a:defRPr>
            </a:lvl6pPr>
            <a:lvl7pPr marL="2267803" indent="0">
              <a:buNone/>
              <a:defRPr sz="1323">
                <a:solidFill>
                  <a:schemeClr val="tx1">
                    <a:tint val="75000"/>
                  </a:schemeClr>
                </a:solidFill>
              </a:defRPr>
            </a:lvl7pPr>
            <a:lvl8pPr marL="2645771" indent="0">
              <a:buNone/>
              <a:defRPr sz="1323">
                <a:solidFill>
                  <a:schemeClr val="tx1">
                    <a:tint val="75000"/>
                  </a:schemeClr>
                </a:solidFill>
              </a:defRPr>
            </a:lvl8pPr>
            <a:lvl9pPr marL="3023738" indent="0">
              <a:buNone/>
              <a:defRPr sz="1323">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F7727D9-D295-496C-9E15-06118A515F31}" type="datetimeFigureOut">
              <a:rPr lang="zh-CN" altLang="en-US" smtClean="0"/>
              <a:t>2025/6/3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3908213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519728" y="2779007"/>
            <a:ext cx="3212862" cy="662370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3827085" y="2779007"/>
            <a:ext cx="3212862" cy="662370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F7727D9-D295-496C-9E15-06118A515F31}" type="datetimeFigureOut">
              <a:rPr lang="zh-CN" altLang="en-US" smtClean="0"/>
              <a:t>2025/6/3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3523687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520712" y="555804"/>
            <a:ext cx="6520220" cy="2017801"/>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520713" y="2559104"/>
            <a:ext cx="3198096" cy="1254177"/>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zh-CN" altLang="en-US"/>
              <a:t>单击此处编辑母版文本样式</a:t>
            </a:r>
          </a:p>
        </p:txBody>
      </p:sp>
      <p:sp>
        <p:nvSpPr>
          <p:cNvPr id="4" name="Content Placeholder 3"/>
          <p:cNvSpPr>
            <a:spLocks noGrp="1"/>
          </p:cNvSpPr>
          <p:nvPr>
            <p:ph sz="half" idx="2"/>
          </p:nvPr>
        </p:nvSpPr>
        <p:spPr>
          <a:xfrm>
            <a:off x="520713" y="3813281"/>
            <a:ext cx="3198096" cy="56087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3827086" y="2559104"/>
            <a:ext cx="3213847" cy="1254177"/>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zh-CN" altLang="en-US"/>
              <a:t>单击此处编辑母版文本样式</a:t>
            </a:r>
          </a:p>
        </p:txBody>
      </p:sp>
      <p:sp>
        <p:nvSpPr>
          <p:cNvPr id="6" name="Content Placeholder 5"/>
          <p:cNvSpPr>
            <a:spLocks noGrp="1"/>
          </p:cNvSpPr>
          <p:nvPr>
            <p:ph sz="quarter" idx="4"/>
          </p:nvPr>
        </p:nvSpPr>
        <p:spPr>
          <a:xfrm>
            <a:off x="3827086" y="3813281"/>
            <a:ext cx="3213847" cy="56087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F7727D9-D295-496C-9E15-06118A515F31}" type="datetimeFigureOut">
              <a:rPr lang="zh-CN" altLang="en-US" smtClean="0"/>
              <a:t>2025/6/3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3561066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F7727D9-D295-496C-9E15-06118A515F31}" type="datetimeFigureOut">
              <a:rPr lang="zh-CN" altLang="en-US" smtClean="0"/>
              <a:t>2025/6/3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2834232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7727D9-D295-496C-9E15-06118A515F31}" type="datetimeFigureOut">
              <a:rPr lang="zh-CN" altLang="en-US" smtClean="0"/>
              <a:t>2025/6/3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397608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20712" y="695960"/>
            <a:ext cx="2438192" cy="2435860"/>
          </a:xfrm>
        </p:spPr>
        <p:txBody>
          <a:bodyPr anchor="b"/>
          <a:lstStyle>
            <a:lvl1pPr>
              <a:defRPr sz="2645"/>
            </a:lvl1pPr>
          </a:lstStyle>
          <a:p>
            <a:r>
              <a:rPr lang="zh-CN" altLang="en-US"/>
              <a:t>单击此处编辑母版标题样式</a:t>
            </a:r>
            <a:endParaRPr lang="en-US" dirty="0"/>
          </a:p>
        </p:txBody>
      </p:sp>
      <p:sp>
        <p:nvSpPr>
          <p:cNvPr id="3" name="Content Placeholder 2"/>
          <p:cNvSpPr>
            <a:spLocks noGrp="1"/>
          </p:cNvSpPr>
          <p:nvPr>
            <p:ph idx="1"/>
          </p:nvPr>
        </p:nvSpPr>
        <p:spPr>
          <a:xfrm>
            <a:off x="3213847" y="1503083"/>
            <a:ext cx="3827085" cy="7418740"/>
          </a:xfrm>
        </p:spPr>
        <p:txBody>
          <a:bodyPr/>
          <a:lstStyle>
            <a:lvl1pPr>
              <a:defRPr sz="2645"/>
            </a:lvl1pPr>
            <a:lvl2pPr>
              <a:defRPr sz="2315"/>
            </a:lvl2pPr>
            <a:lvl3pPr>
              <a:defRPr sz="1984"/>
            </a:lvl3pPr>
            <a:lvl4pPr>
              <a:defRPr sz="1653"/>
            </a:lvl4pPr>
            <a:lvl5pPr>
              <a:defRPr sz="1653"/>
            </a:lvl5pPr>
            <a:lvl6pPr>
              <a:defRPr sz="1653"/>
            </a:lvl6pPr>
            <a:lvl7pPr>
              <a:defRPr sz="1653"/>
            </a:lvl7pPr>
            <a:lvl8pPr>
              <a:defRPr sz="1653"/>
            </a:lvl8pPr>
            <a:lvl9pPr>
              <a:defRPr sz="165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520712" y="3131820"/>
            <a:ext cx="2438192" cy="5802084"/>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F7727D9-D295-496C-9E15-06118A515F31}" type="datetimeFigureOut">
              <a:rPr lang="zh-CN" altLang="en-US" smtClean="0"/>
              <a:t>2025/6/3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4183751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20712" y="695960"/>
            <a:ext cx="2438192" cy="2435860"/>
          </a:xfrm>
        </p:spPr>
        <p:txBody>
          <a:bodyPr anchor="b"/>
          <a:lstStyle>
            <a:lvl1pPr>
              <a:defRPr sz="264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213847" y="1503083"/>
            <a:ext cx="3827085" cy="7418740"/>
          </a:xfrm>
        </p:spPr>
        <p:txBody>
          <a:bodyPr anchor="t"/>
          <a:lstStyle>
            <a:lvl1pPr marL="0" indent="0">
              <a:buNone/>
              <a:defRPr sz="2645"/>
            </a:lvl1pPr>
            <a:lvl2pPr marL="377967" indent="0">
              <a:buNone/>
              <a:defRPr sz="2315"/>
            </a:lvl2pPr>
            <a:lvl3pPr marL="755934" indent="0">
              <a:buNone/>
              <a:defRPr sz="1984"/>
            </a:lvl3pPr>
            <a:lvl4pPr marL="1133902" indent="0">
              <a:buNone/>
              <a:defRPr sz="1653"/>
            </a:lvl4pPr>
            <a:lvl5pPr marL="1511869" indent="0">
              <a:buNone/>
              <a:defRPr sz="1653"/>
            </a:lvl5pPr>
            <a:lvl6pPr marL="1889836" indent="0">
              <a:buNone/>
              <a:defRPr sz="1653"/>
            </a:lvl6pPr>
            <a:lvl7pPr marL="2267803" indent="0">
              <a:buNone/>
              <a:defRPr sz="1653"/>
            </a:lvl7pPr>
            <a:lvl8pPr marL="2645771" indent="0">
              <a:buNone/>
              <a:defRPr sz="1653"/>
            </a:lvl8pPr>
            <a:lvl9pPr marL="3023738" indent="0">
              <a:buNone/>
              <a:defRPr sz="1653"/>
            </a:lvl9pPr>
          </a:lstStyle>
          <a:p>
            <a:r>
              <a:rPr lang="zh-CN" altLang="en-US"/>
              <a:t>单击图标添加图片</a:t>
            </a:r>
            <a:endParaRPr lang="en-US" dirty="0"/>
          </a:p>
        </p:txBody>
      </p:sp>
      <p:sp>
        <p:nvSpPr>
          <p:cNvPr id="4" name="Text Placeholder 3"/>
          <p:cNvSpPr>
            <a:spLocks noGrp="1"/>
          </p:cNvSpPr>
          <p:nvPr>
            <p:ph type="body" sz="half" idx="2"/>
          </p:nvPr>
        </p:nvSpPr>
        <p:spPr>
          <a:xfrm>
            <a:off x="520712" y="3131820"/>
            <a:ext cx="2438192" cy="5802084"/>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F7727D9-D295-496C-9E15-06118A515F31}" type="datetimeFigureOut">
              <a:rPr lang="zh-CN" altLang="en-US" smtClean="0"/>
              <a:t>2025/6/3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820435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555804"/>
            <a:ext cx="6520220" cy="2017801"/>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519728" y="2779007"/>
            <a:ext cx="6520220" cy="662370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519728" y="9675780"/>
            <a:ext cx="1700927" cy="555801"/>
          </a:xfrm>
          <a:prstGeom prst="rect">
            <a:avLst/>
          </a:prstGeom>
        </p:spPr>
        <p:txBody>
          <a:bodyPr vert="horz" lIns="91440" tIns="45720" rIns="91440" bIns="45720" rtlCol="0" anchor="ctr"/>
          <a:lstStyle>
            <a:lvl1pPr algn="l">
              <a:defRPr sz="992">
                <a:solidFill>
                  <a:schemeClr val="tx1">
                    <a:tint val="75000"/>
                  </a:schemeClr>
                </a:solidFill>
              </a:defRPr>
            </a:lvl1pPr>
          </a:lstStyle>
          <a:p>
            <a:fld id="{7F7727D9-D295-496C-9E15-06118A515F31}" type="datetimeFigureOut">
              <a:rPr lang="zh-CN" altLang="en-US" smtClean="0"/>
              <a:t>2025/6/3</a:t>
            </a:fld>
            <a:endParaRPr lang="zh-CN" altLang="en-US"/>
          </a:p>
        </p:txBody>
      </p:sp>
      <p:sp>
        <p:nvSpPr>
          <p:cNvPr id="5" name="Footer Placeholder 4"/>
          <p:cNvSpPr>
            <a:spLocks noGrp="1"/>
          </p:cNvSpPr>
          <p:nvPr>
            <p:ph type="ftr" sz="quarter" idx="3"/>
          </p:nvPr>
        </p:nvSpPr>
        <p:spPr>
          <a:xfrm>
            <a:off x="2504143" y="9675780"/>
            <a:ext cx="2551390" cy="555801"/>
          </a:xfrm>
          <a:prstGeom prst="rect">
            <a:avLst/>
          </a:prstGeom>
        </p:spPr>
        <p:txBody>
          <a:bodyPr vert="horz" lIns="91440" tIns="45720" rIns="91440" bIns="45720" rtlCol="0" anchor="ctr"/>
          <a:lstStyle>
            <a:lvl1pPr algn="ctr">
              <a:defRPr sz="992">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5339020" y="9675780"/>
            <a:ext cx="1700927" cy="555801"/>
          </a:xfrm>
          <a:prstGeom prst="rect">
            <a:avLst/>
          </a:prstGeom>
        </p:spPr>
        <p:txBody>
          <a:bodyPr vert="horz" lIns="91440" tIns="45720" rIns="91440" bIns="45720" rtlCol="0" anchor="ctr"/>
          <a:lstStyle>
            <a:lvl1pPr algn="r">
              <a:defRPr sz="992">
                <a:solidFill>
                  <a:schemeClr val="tx1">
                    <a:tint val="75000"/>
                  </a:schemeClr>
                </a:solidFill>
              </a:defRPr>
            </a:lvl1p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11800230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55934" rtl="0" eaLnBrk="1" latinLnBrk="0" hangingPunct="1">
        <a:lnSpc>
          <a:spcPct val="90000"/>
        </a:lnSpc>
        <a:spcBef>
          <a:spcPct val="0"/>
        </a:spcBef>
        <a:buNone/>
        <a:defRPr sz="3637" kern="1200">
          <a:solidFill>
            <a:schemeClr val="tx1"/>
          </a:solidFill>
          <a:latin typeface="+mj-lt"/>
          <a:ea typeface="+mj-ea"/>
          <a:cs typeface="+mj-cs"/>
        </a:defRPr>
      </a:lvl1pPr>
    </p:titleStyle>
    <p:bodyStyle>
      <a:lvl1pPr marL="188984" indent="-188984" algn="l" defTabSz="755934"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6951" indent="-188984" algn="l" defTabSz="755934"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4918" indent="-188984" algn="l" defTabSz="755934" rtl="0" eaLnBrk="1" latinLnBrk="0" hangingPunct="1">
        <a:lnSpc>
          <a:spcPct val="90000"/>
        </a:lnSpc>
        <a:spcBef>
          <a:spcPts val="413"/>
        </a:spcBef>
        <a:buFont typeface="Arial" panose="020B0604020202020204" pitchFamily="34" charset="0"/>
        <a:buChar char="•"/>
        <a:defRPr sz="1653" kern="1200">
          <a:solidFill>
            <a:schemeClr val="tx1"/>
          </a:solidFill>
          <a:latin typeface="+mn-lt"/>
          <a:ea typeface="+mn-ea"/>
          <a:cs typeface="+mn-cs"/>
        </a:defRPr>
      </a:lvl3pPr>
      <a:lvl4pPr marL="1322885"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0853"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8820"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6787"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4754"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2722"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5934" rtl="0" eaLnBrk="1" latinLnBrk="0" hangingPunct="1">
        <a:defRPr sz="1488" kern="1200">
          <a:solidFill>
            <a:schemeClr val="tx1"/>
          </a:solidFill>
          <a:latin typeface="+mn-lt"/>
          <a:ea typeface="+mn-ea"/>
          <a:cs typeface="+mn-cs"/>
        </a:defRPr>
      </a:lvl1pPr>
      <a:lvl2pPr marL="377967" algn="l" defTabSz="755934" rtl="0" eaLnBrk="1" latinLnBrk="0" hangingPunct="1">
        <a:defRPr sz="1488" kern="1200">
          <a:solidFill>
            <a:schemeClr val="tx1"/>
          </a:solidFill>
          <a:latin typeface="+mn-lt"/>
          <a:ea typeface="+mn-ea"/>
          <a:cs typeface="+mn-cs"/>
        </a:defRPr>
      </a:lvl2pPr>
      <a:lvl3pPr marL="755934" algn="l" defTabSz="755934" rtl="0" eaLnBrk="1" latinLnBrk="0" hangingPunct="1">
        <a:defRPr sz="1488" kern="1200">
          <a:solidFill>
            <a:schemeClr val="tx1"/>
          </a:solidFill>
          <a:latin typeface="+mn-lt"/>
          <a:ea typeface="+mn-ea"/>
          <a:cs typeface="+mn-cs"/>
        </a:defRPr>
      </a:lvl3pPr>
      <a:lvl4pPr marL="1133902" algn="l" defTabSz="755934" rtl="0" eaLnBrk="1" latinLnBrk="0" hangingPunct="1">
        <a:defRPr sz="1488" kern="1200">
          <a:solidFill>
            <a:schemeClr val="tx1"/>
          </a:solidFill>
          <a:latin typeface="+mn-lt"/>
          <a:ea typeface="+mn-ea"/>
          <a:cs typeface="+mn-cs"/>
        </a:defRPr>
      </a:lvl4pPr>
      <a:lvl5pPr marL="1511869" algn="l" defTabSz="755934" rtl="0" eaLnBrk="1" latinLnBrk="0" hangingPunct="1">
        <a:defRPr sz="1488" kern="1200">
          <a:solidFill>
            <a:schemeClr val="tx1"/>
          </a:solidFill>
          <a:latin typeface="+mn-lt"/>
          <a:ea typeface="+mn-ea"/>
          <a:cs typeface="+mn-cs"/>
        </a:defRPr>
      </a:lvl5pPr>
      <a:lvl6pPr marL="1889836" algn="l" defTabSz="755934" rtl="0" eaLnBrk="1" latinLnBrk="0" hangingPunct="1">
        <a:defRPr sz="1488" kern="1200">
          <a:solidFill>
            <a:schemeClr val="tx1"/>
          </a:solidFill>
          <a:latin typeface="+mn-lt"/>
          <a:ea typeface="+mn-ea"/>
          <a:cs typeface="+mn-cs"/>
        </a:defRPr>
      </a:lvl6pPr>
      <a:lvl7pPr marL="2267803" algn="l" defTabSz="755934" rtl="0" eaLnBrk="1" latinLnBrk="0" hangingPunct="1">
        <a:defRPr sz="1488" kern="1200">
          <a:solidFill>
            <a:schemeClr val="tx1"/>
          </a:solidFill>
          <a:latin typeface="+mn-lt"/>
          <a:ea typeface="+mn-ea"/>
          <a:cs typeface="+mn-cs"/>
        </a:defRPr>
      </a:lvl7pPr>
      <a:lvl8pPr marL="2645771" algn="l" defTabSz="755934" rtl="0" eaLnBrk="1" latinLnBrk="0" hangingPunct="1">
        <a:defRPr sz="1488" kern="1200">
          <a:solidFill>
            <a:schemeClr val="tx1"/>
          </a:solidFill>
          <a:latin typeface="+mn-lt"/>
          <a:ea typeface="+mn-ea"/>
          <a:cs typeface="+mn-cs"/>
        </a:defRPr>
      </a:lvl8pPr>
      <a:lvl9pPr marL="3023738" algn="l" defTabSz="755934"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e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7E507A3-C544-D74F-88C1-4BB1F0B9310D}"/>
              </a:ext>
            </a:extLst>
          </p:cNvPr>
          <p:cNvSpPr/>
          <p:nvPr/>
        </p:nvSpPr>
        <p:spPr>
          <a:xfrm>
            <a:off x="0" y="0"/>
            <a:ext cx="7559675" cy="141512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93052222-A6C0-6E6B-129F-784AD7CF9E85}"/>
              </a:ext>
            </a:extLst>
          </p:cNvPr>
          <p:cNvPicPr>
            <a:picLocks noChangeAspect="1"/>
          </p:cNvPicPr>
          <p:nvPr/>
        </p:nvPicPr>
        <p:blipFill>
          <a:blip r:embed="rId3"/>
          <a:stretch>
            <a:fillRect/>
          </a:stretch>
        </p:blipFill>
        <p:spPr>
          <a:xfrm>
            <a:off x="0" y="6810"/>
            <a:ext cx="946150" cy="403815"/>
          </a:xfrm>
          <a:prstGeom prst="rect">
            <a:avLst/>
          </a:prstGeom>
        </p:spPr>
      </p:pic>
      <p:sp>
        <p:nvSpPr>
          <p:cNvPr id="7" name="文本框 6">
            <a:extLst>
              <a:ext uri="{FF2B5EF4-FFF2-40B4-BE49-F238E27FC236}">
                <a16:creationId xmlns:a16="http://schemas.microsoft.com/office/drawing/2014/main" id="{2438E931-37CF-1AF4-288B-2E985501F01C}"/>
              </a:ext>
            </a:extLst>
          </p:cNvPr>
          <p:cNvSpPr txBox="1"/>
          <p:nvPr/>
        </p:nvSpPr>
        <p:spPr>
          <a:xfrm>
            <a:off x="2641182" y="0"/>
            <a:ext cx="2111645" cy="400110"/>
          </a:xfrm>
          <a:prstGeom prst="rect">
            <a:avLst/>
          </a:prstGeom>
          <a:noFill/>
        </p:spPr>
        <p:txBody>
          <a:bodyPr wrap="square" rtlCol="0">
            <a:spAutoFit/>
          </a:bodyPr>
          <a:lstStyle/>
          <a:p>
            <a:pPr algn="ctr"/>
            <a:r>
              <a:rPr lang="en-US" altLang="zh-CN" sz="2000" b="1" dirty="0">
                <a:latin typeface="Arial" panose="020B0604020202020204" pitchFamily="34" charset="0"/>
                <a:cs typeface="Arial" panose="020B0604020202020204" pitchFamily="34" charset="0"/>
              </a:rPr>
              <a:t>Rui Gao (Olivia)</a:t>
            </a:r>
            <a:endParaRPr lang="zh-CN" altLang="en-US" sz="2000" b="1"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39E6CD8D-04B7-4950-A784-AEBBBCDE6487}"/>
              </a:ext>
            </a:extLst>
          </p:cNvPr>
          <p:cNvSpPr txBox="1"/>
          <p:nvPr/>
        </p:nvSpPr>
        <p:spPr>
          <a:xfrm>
            <a:off x="186236" y="310829"/>
            <a:ext cx="7139940" cy="707886"/>
          </a:xfrm>
          <a:prstGeom prst="rect">
            <a:avLst/>
          </a:prstGeom>
          <a:noFill/>
        </p:spPr>
        <p:txBody>
          <a:bodyPr wrap="square" rtlCol="0">
            <a:spAutoFit/>
          </a:bodyPr>
          <a:lstStyle/>
          <a:p>
            <a:pPr algn="ctr"/>
            <a:r>
              <a:rPr lang="en-US" altLang="zh-CN" sz="2000" b="1" dirty="0" err="1">
                <a:effectLst/>
                <a:latin typeface="Arial" panose="020B0604020202020204" pitchFamily="34" charset="0"/>
                <a:ea typeface="Calibri" panose="020F0502020204030204" pitchFamily="34" charset="0"/>
              </a:rPr>
              <a:t>IABiLSTM</a:t>
            </a:r>
            <a:r>
              <a:rPr lang="en-US" altLang="zh-CN" sz="2000" b="1" dirty="0">
                <a:effectLst/>
                <a:latin typeface="Arial" panose="020B0604020202020204" pitchFamily="34" charset="0"/>
                <a:ea typeface="Calibri" panose="020F0502020204030204" pitchFamily="34" charset="0"/>
              </a:rPr>
              <a:t>-NET on Solar Cell Detection using</a:t>
            </a:r>
          </a:p>
          <a:p>
            <a:pPr algn="ctr"/>
            <a:r>
              <a:rPr lang="en-US" altLang="zh-CN" sz="2000" b="1" dirty="0">
                <a:effectLst/>
                <a:latin typeface="Arial" panose="020B0604020202020204" pitchFamily="34" charset="0"/>
                <a:ea typeface="Calibri" panose="020F0502020204030204" pitchFamily="34" charset="0"/>
              </a:rPr>
              <a:t> Thermal Imaging</a:t>
            </a:r>
            <a:endParaRPr lang="en-US" altLang="zh-CN" sz="2000" dirty="0">
              <a:solidFill>
                <a:schemeClr val="tx2"/>
              </a:solidFill>
              <a:latin typeface="Garamond"/>
              <a:cs typeface="Garamond"/>
            </a:endParaRPr>
          </a:p>
        </p:txBody>
      </p:sp>
      <p:sp>
        <p:nvSpPr>
          <p:cNvPr id="10" name="文本框 9">
            <a:extLst>
              <a:ext uri="{FF2B5EF4-FFF2-40B4-BE49-F238E27FC236}">
                <a16:creationId xmlns:a16="http://schemas.microsoft.com/office/drawing/2014/main" id="{AB033A7D-A13F-42ED-9FFF-FEFE392F2E23}"/>
              </a:ext>
            </a:extLst>
          </p:cNvPr>
          <p:cNvSpPr txBox="1"/>
          <p:nvPr/>
        </p:nvSpPr>
        <p:spPr>
          <a:xfrm>
            <a:off x="689057" y="912076"/>
            <a:ext cx="6353469" cy="276999"/>
          </a:xfrm>
          <a:prstGeom prst="rect">
            <a:avLst/>
          </a:prstGeom>
          <a:noFill/>
        </p:spPr>
        <p:txBody>
          <a:bodyPr wrap="square" rtlCol="0">
            <a:spAutoFit/>
          </a:bodyPr>
          <a:lstStyle/>
          <a:p>
            <a:pPr algn="ctr"/>
            <a:r>
              <a:rPr lang="en-US" altLang="zh-CN" sz="1200" b="1" dirty="0">
                <a:effectLst/>
                <a:latin typeface="Arial" panose="020B0604020202020204" pitchFamily="34" charset="0"/>
                <a:cs typeface="Arial" panose="020B0604020202020204" pitchFamily="34" charset="0"/>
              </a:rPr>
              <a:t>Oxford Brookes University in collaboration with Chengdu University of Technology</a:t>
            </a:r>
            <a:endParaRPr lang="zh-CN" altLang="en-US" sz="1200" b="1"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64CCF577-0062-C4B7-C7C2-861C3ABC7653}"/>
              </a:ext>
            </a:extLst>
          </p:cNvPr>
          <p:cNvSpPr txBox="1"/>
          <p:nvPr/>
        </p:nvSpPr>
        <p:spPr>
          <a:xfrm>
            <a:off x="1073169" y="1089514"/>
            <a:ext cx="5349239" cy="276999"/>
          </a:xfrm>
          <a:prstGeom prst="rect">
            <a:avLst/>
          </a:prstGeom>
          <a:noFill/>
        </p:spPr>
        <p:txBody>
          <a:bodyPr wrap="square" rtlCol="0">
            <a:spAutoFit/>
          </a:bodyPr>
          <a:lstStyle/>
          <a:p>
            <a:pPr algn="ctr"/>
            <a:r>
              <a:rPr lang="en-GB" altLang="zh-CN" sz="1200" b="1" dirty="0">
                <a:effectLst/>
                <a:latin typeface="Arial" panose="020B0604020202020204" pitchFamily="34" charset="0"/>
                <a:cs typeface="Arial" panose="020B0604020202020204" pitchFamily="34" charset="0"/>
              </a:rPr>
              <a:t>Supervised by Dr </a:t>
            </a:r>
            <a:r>
              <a:rPr lang="en-GB" altLang="zh-CN" sz="1200" b="1" dirty="0">
                <a:effectLst/>
                <a:latin typeface="Arial" panose="020B0604020202020204" pitchFamily="34" charset="0"/>
                <a:ea typeface="等线" panose="02010600030101010101" pitchFamily="2" charset="-122"/>
                <a:cs typeface="Arial" panose="020B0604020202020204" pitchFamily="34" charset="0"/>
              </a:rPr>
              <a:t>Happy Nkanta Monday</a:t>
            </a:r>
            <a:endParaRPr lang="zh-CN" altLang="en-US" sz="1200" b="1" dirty="0">
              <a:latin typeface="Arial" panose="020B0604020202020204" pitchFamily="34" charset="0"/>
              <a:cs typeface="Arial" panose="020B0604020202020204" pitchFamily="34" charset="0"/>
            </a:endParaRPr>
          </a:p>
        </p:txBody>
      </p:sp>
      <p:sp>
        <p:nvSpPr>
          <p:cNvPr id="12" name="矩形: 圆角 11">
            <a:extLst>
              <a:ext uri="{FF2B5EF4-FFF2-40B4-BE49-F238E27FC236}">
                <a16:creationId xmlns:a16="http://schemas.microsoft.com/office/drawing/2014/main" id="{CC6C30FE-7F0D-BB42-43AB-4719B6A008DE}"/>
              </a:ext>
            </a:extLst>
          </p:cNvPr>
          <p:cNvSpPr/>
          <p:nvPr/>
        </p:nvSpPr>
        <p:spPr>
          <a:xfrm>
            <a:off x="69651" y="1457443"/>
            <a:ext cx="7401187" cy="86451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46CA3CF7-0B66-E7B1-7C63-E57B0C5E02C0}"/>
              </a:ext>
            </a:extLst>
          </p:cNvPr>
          <p:cNvSpPr txBox="1"/>
          <p:nvPr/>
        </p:nvSpPr>
        <p:spPr>
          <a:xfrm>
            <a:off x="2635832" y="1386991"/>
            <a:ext cx="2210706" cy="276999"/>
          </a:xfrm>
          <a:prstGeom prst="rect">
            <a:avLst/>
          </a:prstGeom>
          <a:noFill/>
        </p:spPr>
        <p:txBody>
          <a:bodyPr wrap="square" rtlCol="0">
            <a:spAutoFit/>
          </a:bodyPr>
          <a:lstStyle/>
          <a:p>
            <a:pPr algn="ctr"/>
            <a:r>
              <a:rPr lang="en-GB" altLang="zh-CN" sz="1200" b="1" dirty="0">
                <a:solidFill>
                  <a:srgbClr val="000000"/>
                </a:solidFill>
                <a:effectLst/>
                <a:latin typeface="Arial" panose="020B0604020202020204" pitchFamily="34" charset="0"/>
                <a:cs typeface="Arial" panose="020B0604020202020204" pitchFamily="34" charset="0"/>
              </a:rPr>
              <a:t>Abstract</a:t>
            </a:r>
            <a:endParaRPr lang="zh-CN" altLang="en-US" sz="1200" b="1"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B4B5C317-5E76-B286-F715-208B44A697BF}"/>
              </a:ext>
            </a:extLst>
          </p:cNvPr>
          <p:cNvSpPr txBox="1"/>
          <p:nvPr/>
        </p:nvSpPr>
        <p:spPr>
          <a:xfrm>
            <a:off x="87330" y="1534558"/>
            <a:ext cx="7284469" cy="784830"/>
          </a:xfrm>
          <a:prstGeom prst="rect">
            <a:avLst/>
          </a:prstGeom>
          <a:noFill/>
        </p:spPr>
        <p:txBody>
          <a:bodyPr wrap="square" rtlCol="0">
            <a:spAutoFit/>
          </a:bodyPr>
          <a:lstStyle/>
          <a:p>
            <a:pPr algn="just"/>
            <a:r>
              <a:rPr lang="en-US" altLang="zh-CN" sz="900" dirty="0">
                <a:latin typeface="Arial" panose="020B0604020202020204" pitchFamily="34" charset="0"/>
                <a:cs typeface="Arial" panose="020B0604020202020204" pitchFamily="34" charset="0"/>
              </a:rPr>
              <a:t>Photovoltaic (PV) panels often suffer from defects such as cracks and hot spots, and manual inspection is costly and error-prone. To improve detection accuracy and robustness, this project proposes a weighted ensemble model combining Inception, </a:t>
            </a:r>
            <a:r>
              <a:rPr lang="en-US" altLang="zh-CN" sz="900" dirty="0" err="1">
                <a:latin typeface="Arial" panose="020B0604020202020204" pitchFamily="34" charset="0"/>
                <a:cs typeface="Arial" panose="020B0604020202020204" pitchFamily="34" charset="0"/>
              </a:rPr>
              <a:t>BiLSTM</a:t>
            </a:r>
            <a:r>
              <a:rPr lang="en-US" altLang="zh-CN" sz="900" dirty="0">
                <a:latin typeface="Arial" panose="020B0604020202020204" pitchFamily="34" charset="0"/>
                <a:cs typeface="Arial" panose="020B0604020202020204" pitchFamily="34" charset="0"/>
              </a:rPr>
              <a:t>, and Attention mechanisms. The attention module enhances focus on critical areas in thermal infrared images. Trained on 5,352 labeled images, the model achieved 91.56% accuracy, 0.9677 AUC, and a 95.33% F1-Score. A user-friendly interface allows real-time image uploads and detect defects, supporting efficient maintenance and reducing long-term costs.</a:t>
            </a:r>
            <a:endParaRPr lang="zh-CN" altLang="en-US" sz="900" dirty="0">
              <a:latin typeface="Arial" panose="020B0604020202020204" pitchFamily="34" charset="0"/>
              <a:cs typeface="Arial" panose="020B0604020202020204" pitchFamily="34" charset="0"/>
            </a:endParaRPr>
          </a:p>
        </p:txBody>
      </p:sp>
      <p:sp>
        <p:nvSpPr>
          <p:cNvPr id="42" name="矩形 41">
            <a:extLst>
              <a:ext uri="{FF2B5EF4-FFF2-40B4-BE49-F238E27FC236}">
                <a16:creationId xmlns:a16="http://schemas.microsoft.com/office/drawing/2014/main" id="{AF4410D8-B080-3B05-82F6-C8B9F98F4350}"/>
              </a:ext>
            </a:extLst>
          </p:cNvPr>
          <p:cNvSpPr/>
          <p:nvPr/>
        </p:nvSpPr>
        <p:spPr>
          <a:xfrm>
            <a:off x="69652" y="2363990"/>
            <a:ext cx="2536641" cy="367866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E03DA2F3-9536-861F-8031-81EEDB816253}"/>
              </a:ext>
            </a:extLst>
          </p:cNvPr>
          <p:cNvSpPr txBox="1"/>
          <p:nvPr/>
        </p:nvSpPr>
        <p:spPr>
          <a:xfrm>
            <a:off x="439875" y="2298147"/>
            <a:ext cx="1584960" cy="276999"/>
          </a:xfrm>
          <a:prstGeom prst="rect">
            <a:avLst/>
          </a:prstGeom>
          <a:noFill/>
        </p:spPr>
        <p:txBody>
          <a:bodyPr wrap="square" rtlCol="0">
            <a:spAutoFit/>
          </a:bodyPr>
          <a:lstStyle/>
          <a:p>
            <a:pPr algn="ctr"/>
            <a:r>
              <a:rPr lang="en-US" altLang="zh-CN" sz="1200" b="1" dirty="0">
                <a:latin typeface="Arial" panose="020B0604020202020204" pitchFamily="34" charset="0"/>
                <a:cs typeface="Arial" panose="020B0604020202020204" pitchFamily="34" charset="0"/>
              </a:rPr>
              <a:t>Dataset</a:t>
            </a:r>
            <a:endParaRPr lang="zh-CN" altLang="en-US" sz="1200" b="1" dirty="0">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3514D219-169F-E956-15D9-8D0317B8E470}"/>
              </a:ext>
            </a:extLst>
          </p:cNvPr>
          <p:cNvSpPr txBox="1"/>
          <p:nvPr/>
        </p:nvSpPr>
        <p:spPr>
          <a:xfrm>
            <a:off x="483043" y="3714858"/>
            <a:ext cx="1772481" cy="184666"/>
          </a:xfrm>
          <a:prstGeom prst="rect">
            <a:avLst/>
          </a:prstGeom>
          <a:noFill/>
        </p:spPr>
        <p:txBody>
          <a:bodyPr wrap="square" rtlCol="0">
            <a:spAutoFit/>
          </a:bodyPr>
          <a:lstStyle/>
          <a:p>
            <a:pPr algn="ctr"/>
            <a:r>
              <a:rPr lang="en-US" altLang="zh-CN" sz="600" dirty="0">
                <a:latin typeface="Arial" panose="020B0604020202020204" pitchFamily="34" charset="0"/>
                <a:cs typeface="Arial" panose="020B0604020202020204" pitchFamily="34" charset="0"/>
              </a:rPr>
              <a:t>Figure 1. Dataset Distribution</a:t>
            </a:r>
            <a:endParaRPr lang="zh-CN" altLang="en-US" sz="600" dirty="0">
              <a:latin typeface="Arial" panose="020B0604020202020204" pitchFamily="34" charset="0"/>
              <a:cs typeface="Arial" panose="020B0604020202020204" pitchFamily="34" charset="0"/>
            </a:endParaRPr>
          </a:p>
        </p:txBody>
      </p:sp>
      <p:sp>
        <p:nvSpPr>
          <p:cNvPr id="52" name="文本框 51">
            <a:extLst>
              <a:ext uri="{FF2B5EF4-FFF2-40B4-BE49-F238E27FC236}">
                <a16:creationId xmlns:a16="http://schemas.microsoft.com/office/drawing/2014/main" id="{F40E36B0-1BEB-B68F-622F-4742FDC6724F}"/>
              </a:ext>
            </a:extLst>
          </p:cNvPr>
          <p:cNvSpPr txBox="1"/>
          <p:nvPr/>
        </p:nvSpPr>
        <p:spPr>
          <a:xfrm>
            <a:off x="39448" y="5035931"/>
            <a:ext cx="2530873" cy="707886"/>
          </a:xfrm>
          <a:prstGeom prst="rect">
            <a:avLst/>
          </a:prstGeom>
          <a:noFill/>
        </p:spPr>
        <p:txBody>
          <a:bodyPr wrap="square" rtlCol="0">
            <a:spAutoFit/>
          </a:bodyPr>
          <a:lstStyle/>
          <a:p>
            <a:pPr algn="just"/>
            <a:r>
              <a:rPr lang="en-US" altLang="zh-CN" sz="800" dirty="0">
                <a:latin typeface="Arial" panose="020B0604020202020204" pitchFamily="34" charset="0"/>
                <a:cs typeface="Arial" panose="020B0604020202020204" pitchFamily="34" charset="0"/>
              </a:rPr>
              <a:t>In dataset preprocessing, the augmentation method include: rescaling, random rotation, width shift, height shift, shear transformation, zooming  and horizontal flip.</a:t>
            </a:r>
          </a:p>
          <a:p>
            <a:pPr algn="just"/>
            <a:endParaRPr lang="zh-CN" altLang="en-US" sz="800" dirty="0">
              <a:latin typeface="Arial" panose="020B0604020202020204" pitchFamily="34" charset="0"/>
              <a:cs typeface="Arial" panose="020B0604020202020204" pitchFamily="34" charset="0"/>
            </a:endParaRPr>
          </a:p>
        </p:txBody>
      </p:sp>
      <p:sp>
        <p:nvSpPr>
          <p:cNvPr id="53" name="文本框 52">
            <a:extLst>
              <a:ext uri="{FF2B5EF4-FFF2-40B4-BE49-F238E27FC236}">
                <a16:creationId xmlns:a16="http://schemas.microsoft.com/office/drawing/2014/main" id="{8D2B131D-052C-E18F-25BA-63453F8C93AC}"/>
              </a:ext>
            </a:extLst>
          </p:cNvPr>
          <p:cNvSpPr txBox="1"/>
          <p:nvPr/>
        </p:nvSpPr>
        <p:spPr>
          <a:xfrm>
            <a:off x="473075" y="4888126"/>
            <a:ext cx="2067492" cy="184666"/>
          </a:xfrm>
          <a:prstGeom prst="rect">
            <a:avLst/>
          </a:prstGeom>
          <a:noFill/>
        </p:spPr>
        <p:txBody>
          <a:bodyPr wrap="square" rtlCol="0">
            <a:spAutoFit/>
          </a:bodyPr>
          <a:lstStyle/>
          <a:p>
            <a:r>
              <a:rPr lang="en-US" altLang="zh-CN" sz="600" dirty="0">
                <a:latin typeface="Arial" panose="020B0604020202020204" pitchFamily="34" charset="0"/>
                <a:cs typeface="Arial" panose="020B0604020202020204" pitchFamily="34" charset="0"/>
              </a:rPr>
              <a:t>Figure 2. Examples of data augmentation</a:t>
            </a:r>
            <a:endParaRPr lang="zh-CN" altLang="en-US" sz="600" dirty="0">
              <a:latin typeface="Arial" panose="020B0604020202020204" pitchFamily="34" charset="0"/>
              <a:cs typeface="Arial" panose="020B0604020202020204" pitchFamily="34" charset="0"/>
            </a:endParaRPr>
          </a:p>
        </p:txBody>
      </p:sp>
      <p:sp>
        <p:nvSpPr>
          <p:cNvPr id="58" name="矩形 57">
            <a:extLst>
              <a:ext uri="{FF2B5EF4-FFF2-40B4-BE49-F238E27FC236}">
                <a16:creationId xmlns:a16="http://schemas.microsoft.com/office/drawing/2014/main" id="{3B58E75F-9030-D691-30CC-6CA929CEF303}"/>
              </a:ext>
            </a:extLst>
          </p:cNvPr>
          <p:cNvSpPr/>
          <p:nvPr/>
        </p:nvSpPr>
        <p:spPr>
          <a:xfrm>
            <a:off x="2657442" y="2383726"/>
            <a:ext cx="4785178" cy="295497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5C7EE3A3-3657-7BB6-DA77-146DE834E34F}"/>
              </a:ext>
            </a:extLst>
          </p:cNvPr>
          <p:cNvSpPr txBox="1"/>
          <p:nvPr/>
        </p:nvSpPr>
        <p:spPr>
          <a:xfrm>
            <a:off x="2644805" y="3483874"/>
            <a:ext cx="1506254" cy="184666"/>
          </a:xfrm>
          <a:prstGeom prst="rect">
            <a:avLst/>
          </a:prstGeom>
          <a:noFill/>
        </p:spPr>
        <p:txBody>
          <a:bodyPr wrap="square" rtlCol="0">
            <a:spAutoFit/>
          </a:bodyPr>
          <a:lstStyle/>
          <a:p>
            <a:r>
              <a:rPr lang="en-US" altLang="zh-CN" sz="600" dirty="0">
                <a:latin typeface="Arial" panose="020B0604020202020204" pitchFamily="34" charset="0"/>
                <a:cs typeface="Arial" panose="020B0604020202020204" pitchFamily="34" charset="0"/>
              </a:rPr>
              <a:t>Figure 3. </a:t>
            </a:r>
            <a:r>
              <a:rPr lang="en-GB" altLang="zh-CN" sz="600" dirty="0">
                <a:solidFill>
                  <a:srgbClr val="000000"/>
                </a:solidFill>
                <a:effectLst/>
                <a:latin typeface="Arial" panose="020B0604020202020204" pitchFamily="34" charset="0"/>
                <a:ea typeface="Calibri" panose="020F0502020204030204" pitchFamily="34" charset="0"/>
                <a:cs typeface="Arial" panose="020B0604020202020204" pitchFamily="34" charset="0"/>
              </a:rPr>
              <a:t>Inception Module</a:t>
            </a:r>
            <a:endParaRPr lang="zh-CN" altLang="en-US" sz="600" dirty="0">
              <a:latin typeface="Arial" panose="020B0604020202020204" pitchFamily="34" charset="0"/>
              <a:cs typeface="Arial" panose="020B0604020202020204" pitchFamily="34" charset="0"/>
            </a:endParaRPr>
          </a:p>
        </p:txBody>
      </p:sp>
      <p:sp>
        <p:nvSpPr>
          <p:cNvPr id="63" name="矩形 62">
            <a:extLst>
              <a:ext uri="{FF2B5EF4-FFF2-40B4-BE49-F238E27FC236}">
                <a16:creationId xmlns:a16="http://schemas.microsoft.com/office/drawing/2014/main" id="{E20FCBD5-D7EF-15EA-19B2-F833A8493C84}"/>
              </a:ext>
            </a:extLst>
          </p:cNvPr>
          <p:cNvSpPr/>
          <p:nvPr/>
        </p:nvSpPr>
        <p:spPr>
          <a:xfrm>
            <a:off x="69652" y="6098255"/>
            <a:ext cx="2536589" cy="321519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a:extLst>
              <a:ext uri="{FF2B5EF4-FFF2-40B4-BE49-F238E27FC236}">
                <a16:creationId xmlns:a16="http://schemas.microsoft.com/office/drawing/2014/main" id="{491DB67D-1DCF-2F2D-2DED-9B3B384CDF90}"/>
              </a:ext>
            </a:extLst>
          </p:cNvPr>
          <p:cNvSpPr/>
          <p:nvPr/>
        </p:nvSpPr>
        <p:spPr>
          <a:xfrm>
            <a:off x="2652656" y="5387536"/>
            <a:ext cx="4789964" cy="27219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文本框 65">
            <a:extLst>
              <a:ext uri="{FF2B5EF4-FFF2-40B4-BE49-F238E27FC236}">
                <a16:creationId xmlns:a16="http://schemas.microsoft.com/office/drawing/2014/main" id="{AF92803D-BBE8-B8A9-0EB6-02F09E8868A8}"/>
              </a:ext>
            </a:extLst>
          </p:cNvPr>
          <p:cNvSpPr txBox="1"/>
          <p:nvPr/>
        </p:nvSpPr>
        <p:spPr>
          <a:xfrm>
            <a:off x="4041700" y="2329869"/>
            <a:ext cx="2172051" cy="276999"/>
          </a:xfrm>
          <a:prstGeom prst="rect">
            <a:avLst/>
          </a:prstGeom>
          <a:noFill/>
        </p:spPr>
        <p:txBody>
          <a:bodyPr wrap="square" rtlCol="0">
            <a:spAutoFit/>
          </a:bodyPr>
          <a:lstStyle/>
          <a:p>
            <a:r>
              <a:rPr lang="en-GB" altLang="zh-CN" sz="1200" b="1" dirty="0">
                <a:solidFill>
                  <a:srgbClr val="000000"/>
                </a:solidFill>
                <a:effectLst/>
                <a:latin typeface="Arial" panose="020B0604020202020204" pitchFamily="34" charset="0"/>
                <a:cs typeface="Arial" panose="020B0604020202020204" pitchFamily="34" charset="0"/>
              </a:rPr>
              <a:t>Proposed Models</a:t>
            </a:r>
            <a:endParaRPr lang="zh-CN" altLang="en-US" sz="1200" b="1" dirty="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20C2D321-DAF4-434E-77A7-1C31D42640F7}"/>
              </a:ext>
            </a:extLst>
          </p:cNvPr>
          <p:cNvSpPr txBox="1"/>
          <p:nvPr/>
        </p:nvSpPr>
        <p:spPr>
          <a:xfrm>
            <a:off x="2704321" y="6132154"/>
            <a:ext cx="962297" cy="184666"/>
          </a:xfrm>
          <a:prstGeom prst="rect">
            <a:avLst/>
          </a:prstGeom>
          <a:noFill/>
        </p:spPr>
        <p:txBody>
          <a:bodyPr wrap="square" rtlCol="0">
            <a:spAutoFit/>
          </a:bodyPr>
          <a:lstStyle/>
          <a:p>
            <a:r>
              <a:rPr lang="en-GB" sz="600" dirty="0">
                <a:latin typeface="Arial" panose="020B0604020202020204" pitchFamily="34" charset="0"/>
                <a:cs typeface="Arial" panose="020B0604020202020204" pitchFamily="34" charset="0"/>
              </a:rPr>
              <a:t>Figure 7. </a:t>
            </a:r>
            <a:r>
              <a:rPr lang="en-GB" altLang="zh-CN" sz="600" dirty="0">
                <a:effectLst/>
                <a:latin typeface="Arial" panose="020B0604020202020204" pitchFamily="34" charset="0"/>
                <a:ea typeface="等线" panose="02010600030101010101" pitchFamily="2" charset="-122"/>
                <a:cs typeface="Arial" panose="020B0604020202020204" pitchFamily="34" charset="0"/>
              </a:rPr>
              <a:t>Loss curve</a:t>
            </a:r>
            <a:endParaRPr lang="en-GB" sz="600" dirty="0">
              <a:latin typeface="Arial" panose="020B0604020202020204" pitchFamily="34" charset="0"/>
              <a:cs typeface="Arial" panose="020B0604020202020204" pitchFamily="34" charset="0"/>
            </a:endParaRPr>
          </a:p>
        </p:txBody>
      </p:sp>
      <p:sp>
        <p:nvSpPr>
          <p:cNvPr id="74" name="文本框 73">
            <a:extLst>
              <a:ext uri="{FF2B5EF4-FFF2-40B4-BE49-F238E27FC236}">
                <a16:creationId xmlns:a16="http://schemas.microsoft.com/office/drawing/2014/main" id="{DDDD345E-BAB5-053C-84E0-AE0C978DC911}"/>
              </a:ext>
            </a:extLst>
          </p:cNvPr>
          <p:cNvSpPr txBox="1"/>
          <p:nvPr/>
        </p:nvSpPr>
        <p:spPr>
          <a:xfrm>
            <a:off x="2674103" y="6276452"/>
            <a:ext cx="3435765" cy="584775"/>
          </a:xfrm>
          <a:prstGeom prst="rect">
            <a:avLst/>
          </a:prstGeom>
          <a:noFill/>
        </p:spPr>
        <p:txBody>
          <a:bodyPr wrap="square" rtlCol="0">
            <a:spAutoFit/>
          </a:bodyPr>
          <a:lstStyle/>
          <a:p>
            <a:pPr algn="just"/>
            <a:r>
              <a:rPr lang="en-US" sz="800" dirty="0">
                <a:latin typeface="Arial" panose="020B0604020202020204" pitchFamily="34" charset="0"/>
                <a:cs typeface="Arial" panose="020B0604020202020204" pitchFamily="34" charset="0"/>
              </a:rPr>
              <a:t>The figures above show the evaluation obtained from the proposed model with split 70:20:10 ratio and table 1 illustrates </a:t>
            </a:r>
            <a:r>
              <a:rPr lang="en-US" altLang="zh-CN" sz="800" dirty="0">
                <a:latin typeface="Arial" panose="020B0604020202020204" pitchFamily="34" charset="0"/>
                <a:cs typeface="Arial" panose="020B0604020202020204" pitchFamily="34" charset="0"/>
              </a:rPr>
              <a:t>split 70:20:10</a:t>
            </a:r>
            <a:r>
              <a:rPr lang="en-US" sz="800" dirty="0">
                <a:latin typeface="Arial" panose="020B0604020202020204" pitchFamily="34" charset="0"/>
                <a:cs typeface="Arial" panose="020B0604020202020204" pitchFamily="34" charset="0"/>
              </a:rPr>
              <a:t> performs the best, slightly outperforming the other two ratios. </a:t>
            </a:r>
          </a:p>
          <a:p>
            <a:pPr algn="just"/>
            <a:endParaRPr lang="en-GB" sz="800" dirty="0">
              <a:latin typeface="Arial" panose="020B0604020202020204" pitchFamily="34" charset="0"/>
              <a:cs typeface="Arial" panose="020B0604020202020204" pitchFamily="34" charset="0"/>
            </a:endParaRPr>
          </a:p>
        </p:txBody>
      </p:sp>
      <p:sp>
        <p:nvSpPr>
          <p:cNvPr id="84" name="文本框 83">
            <a:extLst>
              <a:ext uri="{FF2B5EF4-FFF2-40B4-BE49-F238E27FC236}">
                <a16:creationId xmlns:a16="http://schemas.microsoft.com/office/drawing/2014/main" id="{08871F32-F02F-6932-1DA8-B6C314BE7050}"/>
              </a:ext>
            </a:extLst>
          </p:cNvPr>
          <p:cNvSpPr txBox="1"/>
          <p:nvPr/>
        </p:nvSpPr>
        <p:spPr>
          <a:xfrm>
            <a:off x="633692" y="8201864"/>
            <a:ext cx="1404631" cy="184666"/>
          </a:xfrm>
          <a:prstGeom prst="rect">
            <a:avLst/>
          </a:prstGeom>
          <a:noFill/>
        </p:spPr>
        <p:txBody>
          <a:bodyPr wrap="square" rtlCol="0">
            <a:spAutoFit/>
          </a:bodyPr>
          <a:lstStyle/>
          <a:p>
            <a:r>
              <a:rPr lang="en-GB" sz="600" dirty="0">
                <a:latin typeface="Arial" panose="020B0604020202020204" pitchFamily="34" charset="0"/>
                <a:cs typeface="Arial" panose="020B0604020202020204" pitchFamily="34" charset="0"/>
              </a:rPr>
              <a:t>Figure 11. The Grad-Cam example</a:t>
            </a:r>
            <a:endParaRPr lang="zh-CN" altLang="zh-CN" sz="600" i="1" dirty="0">
              <a:effectLst/>
              <a:latin typeface="Arial" panose="020B0604020202020204" pitchFamily="34" charset="0"/>
              <a:ea typeface="等线 Light" panose="02010600030101010101" pitchFamily="2" charset="-122"/>
              <a:cs typeface="Arial" panose="020B0604020202020204" pitchFamily="34" charset="0"/>
            </a:endParaRPr>
          </a:p>
        </p:txBody>
      </p:sp>
      <p:sp>
        <p:nvSpPr>
          <p:cNvPr id="86" name="文本框 85">
            <a:extLst>
              <a:ext uri="{FF2B5EF4-FFF2-40B4-BE49-F238E27FC236}">
                <a16:creationId xmlns:a16="http://schemas.microsoft.com/office/drawing/2014/main" id="{2F73CEC4-291A-7078-10A1-4C7BE61066DC}"/>
              </a:ext>
            </a:extLst>
          </p:cNvPr>
          <p:cNvSpPr txBox="1"/>
          <p:nvPr/>
        </p:nvSpPr>
        <p:spPr>
          <a:xfrm>
            <a:off x="6288247" y="6498690"/>
            <a:ext cx="1119478" cy="184666"/>
          </a:xfrm>
          <a:prstGeom prst="rect">
            <a:avLst/>
          </a:prstGeom>
          <a:noFill/>
        </p:spPr>
        <p:txBody>
          <a:bodyPr wrap="square" rtlCol="0">
            <a:spAutoFit/>
          </a:bodyPr>
          <a:lstStyle/>
          <a:p>
            <a:r>
              <a:rPr lang="en-GB" altLang="zh-CN" sz="600" dirty="0">
                <a:effectLst/>
                <a:latin typeface="Arial" panose="020B0604020202020204" pitchFamily="34" charset="0"/>
                <a:ea typeface="等线" panose="02010600030101010101" pitchFamily="2" charset="-122"/>
                <a:cs typeface="Arial" panose="020B0604020202020204" pitchFamily="34" charset="0"/>
              </a:rPr>
              <a:t>Figure </a:t>
            </a:r>
            <a:r>
              <a:rPr lang="en-GB" altLang="zh-CN" sz="600" dirty="0">
                <a:latin typeface="Arial" panose="020B0604020202020204" pitchFamily="34" charset="0"/>
                <a:ea typeface="等线" panose="02010600030101010101" pitchFamily="2" charset="-122"/>
                <a:cs typeface="Arial" panose="020B0604020202020204" pitchFamily="34" charset="0"/>
              </a:rPr>
              <a:t>10</a:t>
            </a:r>
            <a:r>
              <a:rPr lang="en-GB" altLang="zh-CN" sz="600" dirty="0">
                <a:effectLst/>
                <a:latin typeface="Arial" panose="020B0604020202020204" pitchFamily="34" charset="0"/>
                <a:ea typeface="等线" panose="02010600030101010101" pitchFamily="2" charset="-122"/>
                <a:cs typeface="Arial" panose="020B0604020202020204" pitchFamily="34" charset="0"/>
              </a:rPr>
              <a:t>. </a:t>
            </a:r>
            <a:r>
              <a:rPr lang="en-GB" altLang="zh-CN" sz="600" dirty="0">
                <a:effectLst/>
                <a:latin typeface="Arial" panose="020B0604020202020204" pitchFamily="34" charset="0"/>
                <a:ea typeface="Calibri" panose="020F0502020204030204" pitchFamily="34" charset="0"/>
                <a:cs typeface="Arial" panose="020B0604020202020204" pitchFamily="34" charset="0"/>
              </a:rPr>
              <a:t>confusion matrix</a:t>
            </a:r>
            <a:endParaRPr lang="en-GB" dirty="0"/>
          </a:p>
        </p:txBody>
      </p:sp>
      <p:sp>
        <p:nvSpPr>
          <p:cNvPr id="87" name="文本框 86">
            <a:extLst>
              <a:ext uri="{FF2B5EF4-FFF2-40B4-BE49-F238E27FC236}">
                <a16:creationId xmlns:a16="http://schemas.microsoft.com/office/drawing/2014/main" id="{808765F7-190B-AC5B-AB42-DF6BA3967174}"/>
              </a:ext>
            </a:extLst>
          </p:cNvPr>
          <p:cNvSpPr txBox="1"/>
          <p:nvPr/>
        </p:nvSpPr>
        <p:spPr>
          <a:xfrm>
            <a:off x="4233885" y="5340918"/>
            <a:ext cx="1996283" cy="276999"/>
          </a:xfrm>
          <a:prstGeom prst="rect">
            <a:avLst/>
          </a:prstGeom>
          <a:noFill/>
        </p:spPr>
        <p:txBody>
          <a:bodyPr wrap="square" rtlCol="0">
            <a:spAutoFit/>
          </a:bodyPr>
          <a:lstStyle/>
          <a:p>
            <a:r>
              <a:rPr lang="en-GB" sz="1200" b="1" dirty="0">
                <a:latin typeface="Arial" panose="020B0604020202020204" pitchFamily="34" charset="0"/>
                <a:cs typeface="Arial" panose="020B0604020202020204" pitchFamily="34" charset="0"/>
              </a:rPr>
              <a:t>Model Evaluation</a:t>
            </a:r>
          </a:p>
        </p:txBody>
      </p:sp>
      <p:sp>
        <p:nvSpPr>
          <p:cNvPr id="95" name="文本框 94">
            <a:extLst>
              <a:ext uri="{FF2B5EF4-FFF2-40B4-BE49-F238E27FC236}">
                <a16:creationId xmlns:a16="http://schemas.microsoft.com/office/drawing/2014/main" id="{62EE844E-56A6-8D41-94F4-FB3192482F92}"/>
              </a:ext>
            </a:extLst>
          </p:cNvPr>
          <p:cNvSpPr txBox="1"/>
          <p:nvPr/>
        </p:nvSpPr>
        <p:spPr>
          <a:xfrm>
            <a:off x="86397" y="6114740"/>
            <a:ext cx="2500470" cy="461665"/>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Interpretability and significance analysis of the model</a:t>
            </a:r>
            <a:endParaRPr lang="en-GB" sz="1200" b="1" dirty="0">
              <a:latin typeface="Arial" panose="020B0604020202020204" pitchFamily="34" charset="0"/>
              <a:cs typeface="Arial" panose="020B0604020202020204" pitchFamily="34" charset="0"/>
            </a:endParaRPr>
          </a:p>
        </p:txBody>
      </p:sp>
      <p:sp>
        <p:nvSpPr>
          <p:cNvPr id="96" name="矩形 95">
            <a:extLst>
              <a:ext uri="{FF2B5EF4-FFF2-40B4-BE49-F238E27FC236}">
                <a16:creationId xmlns:a16="http://schemas.microsoft.com/office/drawing/2014/main" id="{0C372BCB-9E1A-A859-4AB8-936D424CAE8F}"/>
              </a:ext>
            </a:extLst>
          </p:cNvPr>
          <p:cNvSpPr/>
          <p:nvPr/>
        </p:nvSpPr>
        <p:spPr>
          <a:xfrm>
            <a:off x="2660645" y="8144727"/>
            <a:ext cx="4781975" cy="224350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矩形 4">
            <a:extLst>
              <a:ext uri="{FF2B5EF4-FFF2-40B4-BE49-F238E27FC236}">
                <a16:creationId xmlns:a16="http://schemas.microsoft.com/office/drawing/2014/main" id="{4532927F-36F3-3E68-A5E1-0F09B0DCD32C}"/>
              </a:ext>
            </a:extLst>
          </p:cNvPr>
          <p:cNvSpPr/>
          <p:nvPr/>
        </p:nvSpPr>
        <p:spPr>
          <a:xfrm>
            <a:off x="69651" y="9364621"/>
            <a:ext cx="2532714" cy="102361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文本框 7">
            <a:extLst>
              <a:ext uri="{FF2B5EF4-FFF2-40B4-BE49-F238E27FC236}">
                <a16:creationId xmlns:a16="http://schemas.microsoft.com/office/drawing/2014/main" id="{4C0DF249-32B7-3015-348D-3F3AB3BF5D99}"/>
              </a:ext>
            </a:extLst>
          </p:cNvPr>
          <p:cNvSpPr txBox="1"/>
          <p:nvPr/>
        </p:nvSpPr>
        <p:spPr>
          <a:xfrm>
            <a:off x="4406757" y="8083164"/>
            <a:ext cx="1772625" cy="276999"/>
          </a:xfrm>
          <a:prstGeom prst="rect">
            <a:avLst/>
          </a:prstGeom>
          <a:noFill/>
        </p:spPr>
        <p:txBody>
          <a:bodyPr wrap="square" rtlCol="0">
            <a:spAutoFit/>
          </a:bodyPr>
          <a:lstStyle/>
          <a:p>
            <a:r>
              <a:rPr lang="en-GB" altLang="zh-CN" sz="1200" b="1" dirty="0">
                <a:latin typeface="Arial" panose="020B0604020202020204" pitchFamily="34" charset="0"/>
                <a:cs typeface="Arial" panose="020B0604020202020204" pitchFamily="34" charset="0"/>
              </a:rPr>
              <a:t>Model Deployment</a:t>
            </a:r>
            <a:endParaRPr lang="en-GB" sz="1200" b="1"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0B2E8809-7941-F686-055D-987EC414E9C4}"/>
              </a:ext>
            </a:extLst>
          </p:cNvPr>
          <p:cNvSpPr txBox="1"/>
          <p:nvPr/>
        </p:nvSpPr>
        <p:spPr>
          <a:xfrm>
            <a:off x="692734" y="9311014"/>
            <a:ext cx="1618002" cy="276999"/>
          </a:xfrm>
          <a:prstGeom prst="rect">
            <a:avLst/>
          </a:prstGeom>
          <a:noFill/>
        </p:spPr>
        <p:txBody>
          <a:bodyPr wrap="square" rtlCol="0">
            <a:spAutoFit/>
          </a:bodyPr>
          <a:lstStyle/>
          <a:p>
            <a:r>
              <a:rPr lang="en-GB" altLang="zh-CN" sz="1200" b="1" dirty="0">
                <a:solidFill>
                  <a:srgbClr val="000000"/>
                </a:solidFill>
                <a:effectLst/>
                <a:latin typeface="Arial" panose="020B0604020202020204" pitchFamily="34" charset="0"/>
                <a:cs typeface="Arial" panose="020B0604020202020204" pitchFamily="34" charset="0"/>
              </a:rPr>
              <a:t>Future Work</a:t>
            </a:r>
            <a:endParaRPr lang="en-GB" sz="1200" b="1"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B7B07FD1-5250-8B5B-CB61-857B61278A83}"/>
              </a:ext>
            </a:extLst>
          </p:cNvPr>
          <p:cNvSpPr txBox="1"/>
          <p:nvPr/>
        </p:nvSpPr>
        <p:spPr>
          <a:xfrm>
            <a:off x="2712969" y="9379491"/>
            <a:ext cx="1895485" cy="184666"/>
          </a:xfrm>
          <a:prstGeom prst="rect">
            <a:avLst/>
          </a:prstGeom>
          <a:noFill/>
        </p:spPr>
        <p:txBody>
          <a:bodyPr wrap="square" rtlCol="0">
            <a:spAutoFit/>
          </a:bodyPr>
          <a:lstStyle/>
          <a:p>
            <a:r>
              <a:rPr lang="en-US" altLang="zh-CN" sz="600" dirty="0">
                <a:latin typeface="Arial" panose="020B0604020202020204" pitchFamily="34" charset="0"/>
                <a:cs typeface="Arial" panose="020B0604020202020204" pitchFamily="34" charset="0"/>
              </a:rPr>
              <a:t>Figure12. </a:t>
            </a:r>
            <a:r>
              <a:rPr lang="en-GB" altLang="zh-CN" sz="600" dirty="0">
                <a:effectLst/>
                <a:latin typeface="Arial" panose="020B0604020202020204" pitchFamily="34" charset="0"/>
                <a:ea typeface="等线" panose="02010600030101010101" pitchFamily="2" charset="-122"/>
                <a:cs typeface="Arial" panose="020B0604020202020204" pitchFamily="34" charset="0"/>
              </a:rPr>
              <a:t>Web </a:t>
            </a:r>
            <a:r>
              <a:rPr lang="en-US" altLang="zh-CN" sz="600" dirty="0">
                <a:effectLst/>
                <a:latin typeface="Arial" panose="020B0604020202020204" pitchFamily="34" charset="0"/>
                <a:ea typeface="等线" panose="02010600030101010101" pitchFamily="2" charset="-122"/>
                <a:cs typeface="Arial" panose="020B0604020202020204" pitchFamily="34" charset="0"/>
              </a:rPr>
              <a:t>homepage</a:t>
            </a:r>
            <a:r>
              <a:rPr lang="en-GB" altLang="zh-CN" sz="600" dirty="0">
                <a:effectLst/>
                <a:latin typeface="Arial" panose="020B0604020202020204" pitchFamily="34" charset="0"/>
                <a:ea typeface="等线" panose="02010600030101010101" pitchFamily="2" charset="-122"/>
                <a:cs typeface="Arial" panose="020B0604020202020204" pitchFamily="34" charset="0"/>
              </a:rPr>
              <a:t> to the model</a:t>
            </a:r>
            <a:endParaRPr lang="en-GB" sz="600"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D0091F92-B1B8-6BB8-F97E-A477301C03FF}"/>
              </a:ext>
            </a:extLst>
          </p:cNvPr>
          <p:cNvSpPr txBox="1"/>
          <p:nvPr/>
        </p:nvSpPr>
        <p:spPr>
          <a:xfrm>
            <a:off x="4331732" y="9365112"/>
            <a:ext cx="1536247" cy="184666"/>
          </a:xfrm>
          <a:prstGeom prst="rect">
            <a:avLst/>
          </a:prstGeom>
          <a:noFill/>
        </p:spPr>
        <p:txBody>
          <a:bodyPr wrap="square" rtlCol="0">
            <a:spAutoFit/>
          </a:bodyPr>
          <a:lstStyle/>
          <a:p>
            <a:pPr algn="ctr"/>
            <a:r>
              <a:rPr lang="en-US" altLang="zh-CN" sz="600" dirty="0">
                <a:latin typeface="Arial" panose="020B0604020202020204" pitchFamily="34" charset="0"/>
                <a:ea typeface="Calibri" panose="020F0502020204030204" pitchFamily="34" charset="0"/>
                <a:cs typeface="Arial" panose="020B0604020202020204" pitchFamily="34" charset="0"/>
              </a:rPr>
              <a:t>Figure13. </a:t>
            </a:r>
            <a:r>
              <a:rPr lang="en-US" altLang="zh-CN" sz="600" dirty="0">
                <a:effectLst/>
                <a:latin typeface="Arial" panose="020B0604020202020204" pitchFamily="34" charset="0"/>
                <a:ea typeface="Calibri" panose="020F0502020204030204" pitchFamily="34" charset="0"/>
                <a:cs typeface="Arial" panose="020B0604020202020204" pitchFamily="34" charset="0"/>
              </a:rPr>
              <a:t> Detection page </a:t>
            </a:r>
            <a:r>
              <a:rPr lang="en-US" altLang="zh-CN" sz="600" dirty="0">
                <a:latin typeface="Arial" panose="020B0604020202020204" pitchFamily="34" charset="0"/>
                <a:ea typeface="Calibri" panose="020F0502020204030204" pitchFamily="34" charset="0"/>
                <a:cs typeface="Arial" panose="020B0604020202020204" pitchFamily="34" charset="0"/>
              </a:rPr>
              <a:t>to</a:t>
            </a:r>
            <a:r>
              <a:rPr lang="zh-CN" altLang="en-US" sz="600" dirty="0">
                <a:latin typeface="Arial" panose="020B0604020202020204" pitchFamily="34" charset="0"/>
                <a:ea typeface="Calibri" panose="020F0502020204030204" pitchFamily="34" charset="0"/>
                <a:cs typeface="Arial" panose="020B0604020202020204" pitchFamily="34" charset="0"/>
              </a:rPr>
              <a:t> </a:t>
            </a:r>
            <a:r>
              <a:rPr lang="en-US" altLang="zh-CN" sz="600" dirty="0">
                <a:latin typeface="Arial" panose="020B0604020202020204" pitchFamily="34" charset="0"/>
                <a:ea typeface="Calibri" panose="020F0502020204030204" pitchFamily="34" charset="0"/>
                <a:cs typeface="Arial" panose="020B0604020202020204" pitchFamily="34" charset="0"/>
              </a:rPr>
              <a:t>the</a:t>
            </a:r>
            <a:r>
              <a:rPr lang="zh-CN" altLang="en-US" sz="600" dirty="0">
                <a:latin typeface="Arial" panose="020B0604020202020204" pitchFamily="34" charset="0"/>
                <a:ea typeface="Calibri" panose="020F0502020204030204" pitchFamily="34" charset="0"/>
                <a:cs typeface="Arial" panose="020B0604020202020204" pitchFamily="34" charset="0"/>
              </a:rPr>
              <a:t> </a:t>
            </a:r>
            <a:r>
              <a:rPr lang="en-US" altLang="zh-CN" sz="600" dirty="0">
                <a:latin typeface="Arial" panose="020B0604020202020204" pitchFamily="34" charset="0"/>
                <a:ea typeface="Calibri" panose="020F0502020204030204" pitchFamily="34" charset="0"/>
                <a:cs typeface="Arial" panose="020B0604020202020204" pitchFamily="34" charset="0"/>
              </a:rPr>
              <a:t>model</a:t>
            </a:r>
            <a:endParaRPr lang="en-GB" sz="600" dirty="0">
              <a:latin typeface="Arial" panose="020B0604020202020204" pitchFamily="34" charset="0"/>
              <a:ea typeface="Calibri" panose="020F050202020403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2674CA04-BC08-E046-BDC3-41CC1EEACBAA}"/>
              </a:ext>
            </a:extLst>
          </p:cNvPr>
          <p:cNvSpPr txBox="1"/>
          <p:nvPr/>
        </p:nvSpPr>
        <p:spPr>
          <a:xfrm>
            <a:off x="125850" y="9527324"/>
            <a:ext cx="2424191" cy="996619"/>
          </a:xfrm>
          <a:prstGeom prst="rect">
            <a:avLst/>
          </a:prstGeom>
          <a:noFill/>
        </p:spPr>
        <p:txBody>
          <a:bodyPr wrap="square" rtlCol="0">
            <a:spAutoFit/>
          </a:bodyPr>
          <a:lstStyle/>
          <a:p>
            <a:pPr marL="171450" indent="-171450">
              <a:buFont typeface="Arial" panose="020B0604020202020204" pitchFamily="34" charset="0"/>
              <a:buChar char="•"/>
            </a:pPr>
            <a:r>
              <a:rPr lang="en-US" altLang="zh-CN" sz="800" dirty="0">
                <a:latin typeface="Arial" panose="020B0604020202020204" pitchFamily="34" charset="0"/>
                <a:cs typeface="Arial" panose="020B0604020202020204" pitchFamily="34" charset="0"/>
              </a:rPr>
              <a:t>Expand dataset with diverse defects.</a:t>
            </a:r>
          </a:p>
          <a:p>
            <a:pPr marL="171450" indent="-171450">
              <a:buFont typeface="Arial" panose="020B0604020202020204" pitchFamily="34" charset="0"/>
              <a:buChar char="•"/>
            </a:pPr>
            <a:r>
              <a:rPr lang="en-US" altLang="zh-CN" sz="800" dirty="0">
                <a:latin typeface="Arial" panose="020B0604020202020204" pitchFamily="34" charset="0"/>
                <a:cs typeface="Arial" panose="020B0604020202020204" pitchFamily="34" charset="0"/>
              </a:rPr>
              <a:t>Explore lightweight models for edge devices.</a:t>
            </a:r>
          </a:p>
          <a:p>
            <a:pPr marL="171450" indent="-171450">
              <a:buFont typeface="Arial" panose="020B0604020202020204" pitchFamily="34" charset="0"/>
              <a:buChar char="•"/>
            </a:pPr>
            <a:r>
              <a:rPr lang="en-US" altLang="zh-CN" sz="800" dirty="0">
                <a:latin typeface="Arial" panose="020B0604020202020204" pitchFamily="34" charset="0"/>
                <a:cs typeface="Arial" panose="020B0604020202020204" pitchFamily="34" charset="0"/>
              </a:rPr>
              <a:t>Integrate temperature and metadata.</a:t>
            </a:r>
          </a:p>
          <a:p>
            <a:pPr marL="171450" indent="-171450">
              <a:buFont typeface="Arial" panose="020B0604020202020204" pitchFamily="34" charset="0"/>
              <a:buChar char="•"/>
            </a:pPr>
            <a:r>
              <a:rPr lang="en-US" altLang="zh-CN" sz="800" dirty="0">
                <a:latin typeface="Arial" panose="020B0604020202020204" pitchFamily="34" charset="0"/>
                <a:cs typeface="Arial" panose="020B0604020202020204" pitchFamily="34" charset="0"/>
              </a:rPr>
              <a:t>Use advanced attention mechanisms.</a:t>
            </a:r>
          </a:p>
          <a:p>
            <a:pPr marL="171450" indent="-171450">
              <a:buFont typeface="Arial" panose="020B0604020202020204" pitchFamily="34" charset="0"/>
              <a:buChar char="•"/>
            </a:pPr>
            <a:r>
              <a:rPr lang="en-US" altLang="zh-CN" sz="800" dirty="0">
                <a:latin typeface="Arial" panose="020B0604020202020204" pitchFamily="34" charset="0"/>
                <a:cs typeface="Arial" panose="020B0604020202020204" pitchFamily="34" charset="0"/>
              </a:rPr>
              <a:t>Investigate self-supervised learning</a:t>
            </a:r>
          </a:p>
          <a:p>
            <a:pPr marL="171450" indent="-171450">
              <a:buFont typeface="Arial" panose="020B0604020202020204" pitchFamily="34" charset="0"/>
              <a:buChar char="•"/>
            </a:pPr>
            <a:r>
              <a:rPr lang="en-US" altLang="zh-CN" sz="800" dirty="0">
                <a:latin typeface="Arial" panose="020B0604020202020204" pitchFamily="34" charset="0"/>
                <a:cs typeface="Arial" panose="020B0604020202020204" pitchFamily="34" charset="0"/>
              </a:rPr>
              <a:t>Develop an end-to-end monitoring system.</a:t>
            </a:r>
          </a:p>
          <a:p>
            <a:pPr marL="171450" indent="-171450">
              <a:lnSpc>
                <a:spcPct val="150000"/>
              </a:lnSpc>
              <a:buFont typeface="Arial" panose="020B0604020202020204" pitchFamily="34" charset="0"/>
              <a:buChar char="•"/>
            </a:pPr>
            <a:endParaRPr lang="en-US" altLang="zh-CN" sz="800" dirty="0"/>
          </a:p>
        </p:txBody>
      </p:sp>
      <p:sp>
        <p:nvSpPr>
          <p:cNvPr id="21" name="文本框 20">
            <a:extLst>
              <a:ext uri="{FF2B5EF4-FFF2-40B4-BE49-F238E27FC236}">
                <a16:creationId xmlns:a16="http://schemas.microsoft.com/office/drawing/2014/main" id="{D009221E-7B05-36D9-CE05-EEC5C8C5B8BE}"/>
              </a:ext>
            </a:extLst>
          </p:cNvPr>
          <p:cNvSpPr txBox="1"/>
          <p:nvPr/>
        </p:nvSpPr>
        <p:spPr>
          <a:xfrm>
            <a:off x="22307" y="8291168"/>
            <a:ext cx="2596918" cy="1077218"/>
          </a:xfrm>
          <a:prstGeom prst="rect">
            <a:avLst/>
          </a:prstGeom>
          <a:noFill/>
        </p:spPr>
        <p:txBody>
          <a:bodyPr wrap="square" rtlCol="0">
            <a:spAutoFit/>
          </a:bodyPr>
          <a:lstStyle/>
          <a:p>
            <a:pPr algn="just"/>
            <a:r>
              <a:rPr lang="en-US" altLang="zh-CN" sz="800" dirty="0">
                <a:effectLst/>
                <a:latin typeface="Arial" panose="020B0604020202020204" pitchFamily="34" charset="0"/>
                <a:ea typeface="等线" panose="02010600030101010101" pitchFamily="2" charset="-122"/>
              </a:rPr>
              <a:t>It then uses the output of one of the convolutional layers of the model along with the predicted gradients to generate a weighted feature map, resulting in a heatmap which helping to understand the model's decision-making process. This allows us to observe the areas that the model focuses on when classifying a specific image, thereby enhancing the model's credibility</a:t>
            </a:r>
            <a:endParaRPr lang="en-GB" sz="800" dirty="0">
              <a:latin typeface="Arial" panose="020B0604020202020204" pitchFamily="34" charset="0"/>
              <a:cs typeface="Arial" panose="020B0604020202020204" pitchFamily="34" charset="0"/>
            </a:endParaRPr>
          </a:p>
        </p:txBody>
      </p:sp>
      <p:pic>
        <p:nvPicPr>
          <p:cNvPr id="18" name="图片 17">
            <a:extLst>
              <a:ext uri="{FF2B5EF4-FFF2-40B4-BE49-F238E27FC236}">
                <a16:creationId xmlns:a16="http://schemas.microsoft.com/office/drawing/2014/main" id="{67F83DAA-4335-9E1C-376C-AA22D66C9AFE}"/>
              </a:ext>
            </a:extLst>
          </p:cNvPr>
          <p:cNvPicPr>
            <a:picLocks noChangeAspect="1"/>
          </p:cNvPicPr>
          <p:nvPr/>
        </p:nvPicPr>
        <p:blipFill>
          <a:blip r:embed="rId4" cstate="print">
            <a:extLst>
              <a:ext uri="{28A0092B-C50C-407E-A947-70E740481C1C}">
                <a14:useLocalDpi xmlns:a14="http://schemas.microsoft.com/office/drawing/2010/main" val="0"/>
              </a:ext>
            </a:extLst>
          </a:blip>
          <a:srcRect l="3124" t="7263" r="7948" b="5220"/>
          <a:stretch/>
        </p:blipFill>
        <p:spPr>
          <a:xfrm>
            <a:off x="98229" y="2504712"/>
            <a:ext cx="2479505" cy="1251661"/>
          </a:xfrm>
          <a:prstGeom prst="rect">
            <a:avLst/>
          </a:prstGeom>
        </p:spPr>
      </p:pic>
      <p:sp>
        <p:nvSpPr>
          <p:cNvPr id="22" name="文本框 21">
            <a:extLst>
              <a:ext uri="{FF2B5EF4-FFF2-40B4-BE49-F238E27FC236}">
                <a16:creationId xmlns:a16="http://schemas.microsoft.com/office/drawing/2014/main" id="{A00F3DB4-5479-E929-82BD-12B686E2A300}"/>
              </a:ext>
            </a:extLst>
          </p:cNvPr>
          <p:cNvSpPr txBox="1"/>
          <p:nvPr/>
        </p:nvSpPr>
        <p:spPr>
          <a:xfrm>
            <a:off x="59201" y="3811968"/>
            <a:ext cx="2333787" cy="461665"/>
          </a:xfrm>
          <a:prstGeom prst="rect">
            <a:avLst/>
          </a:prstGeom>
          <a:noFill/>
        </p:spPr>
        <p:txBody>
          <a:bodyPr wrap="square" rtlCol="0">
            <a:spAutoFit/>
          </a:bodyPr>
          <a:lstStyle/>
          <a:p>
            <a:r>
              <a:rPr lang="en-US" altLang="zh-CN" sz="800" dirty="0">
                <a:latin typeface="Arial" panose="020B0604020202020204" pitchFamily="34" charset="0"/>
                <a:cs typeface="Arial" panose="020B0604020202020204" pitchFamily="34" charset="0"/>
              </a:rPr>
              <a:t>Images: 5,352 thermal images </a:t>
            </a:r>
          </a:p>
          <a:p>
            <a:r>
              <a:rPr lang="en-US" altLang="zh-CN" sz="800" dirty="0">
                <a:latin typeface="Arial" panose="020B0604020202020204" pitchFamily="34" charset="0"/>
                <a:cs typeface="Arial" panose="020B0604020202020204" pitchFamily="34" charset="0"/>
              </a:rPr>
              <a:t>Defective</a:t>
            </a:r>
            <a:r>
              <a:rPr lang="zh-CN" altLang="en-US" sz="800" dirty="0">
                <a:latin typeface="Arial" panose="020B0604020202020204" pitchFamily="34" charset="0"/>
                <a:cs typeface="Arial" panose="020B0604020202020204" pitchFamily="34" charset="0"/>
              </a:rPr>
              <a:t>：</a:t>
            </a:r>
            <a:r>
              <a:rPr lang="en-US" altLang="zh-CN" sz="800" dirty="0">
                <a:latin typeface="Arial" panose="020B0604020202020204" pitchFamily="34" charset="0"/>
                <a:cs typeface="Arial" panose="020B0604020202020204" pitchFamily="34" charset="0"/>
              </a:rPr>
              <a:t>4,733 </a:t>
            </a:r>
          </a:p>
          <a:p>
            <a:r>
              <a:rPr lang="en-US" altLang="zh-CN" sz="800" dirty="0">
                <a:latin typeface="Arial" panose="020B0604020202020204" pitchFamily="34" charset="0"/>
                <a:cs typeface="Arial" panose="020B0604020202020204" pitchFamily="34" charset="0"/>
              </a:rPr>
              <a:t>Non-Defective</a:t>
            </a:r>
            <a:r>
              <a:rPr lang="zh-CN" altLang="en-US" sz="800" dirty="0">
                <a:latin typeface="Arial" panose="020B0604020202020204" pitchFamily="34" charset="0"/>
                <a:cs typeface="Arial" panose="020B0604020202020204" pitchFamily="34" charset="0"/>
              </a:rPr>
              <a:t>：</a:t>
            </a:r>
            <a:r>
              <a:rPr lang="en-US" altLang="zh-CN" sz="800" dirty="0">
                <a:latin typeface="Arial" panose="020B0604020202020204" pitchFamily="34" charset="0"/>
                <a:cs typeface="Arial" panose="020B0604020202020204" pitchFamily="34" charset="0"/>
              </a:rPr>
              <a:t>619</a:t>
            </a:r>
            <a:endParaRPr lang="zh-CN" altLang="en-US" sz="800" dirty="0">
              <a:latin typeface="Arial" panose="020B0604020202020204" pitchFamily="34" charset="0"/>
              <a:cs typeface="Arial" panose="020B0604020202020204" pitchFamily="34" charset="0"/>
            </a:endParaRPr>
          </a:p>
        </p:txBody>
      </p:sp>
      <p:pic>
        <p:nvPicPr>
          <p:cNvPr id="23" name="图片 22">
            <a:extLst>
              <a:ext uri="{FF2B5EF4-FFF2-40B4-BE49-F238E27FC236}">
                <a16:creationId xmlns:a16="http://schemas.microsoft.com/office/drawing/2014/main" id="{74C72C64-1C7A-CCB4-C5EA-4A0DE8D91AC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970" y="4216517"/>
            <a:ext cx="2511234" cy="655519"/>
          </a:xfrm>
          <a:prstGeom prst="rect">
            <a:avLst/>
          </a:prstGeom>
          <a:noFill/>
          <a:ln>
            <a:noFill/>
          </a:ln>
        </p:spPr>
      </p:pic>
      <p:sp>
        <p:nvSpPr>
          <p:cNvPr id="24" name="文本框 23">
            <a:extLst>
              <a:ext uri="{FF2B5EF4-FFF2-40B4-BE49-F238E27FC236}">
                <a16:creationId xmlns:a16="http://schemas.microsoft.com/office/drawing/2014/main" id="{E11A4C95-8202-E584-972B-B11017A0F9CA}"/>
              </a:ext>
            </a:extLst>
          </p:cNvPr>
          <p:cNvSpPr txBox="1"/>
          <p:nvPr/>
        </p:nvSpPr>
        <p:spPr>
          <a:xfrm>
            <a:off x="57129" y="5548371"/>
            <a:ext cx="2507781" cy="707886"/>
          </a:xfrm>
          <a:prstGeom prst="rect">
            <a:avLst/>
          </a:prstGeom>
          <a:noFill/>
        </p:spPr>
        <p:txBody>
          <a:bodyPr wrap="square" rtlCol="0">
            <a:spAutoFit/>
          </a:bodyPr>
          <a:lstStyle/>
          <a:p>
            <a:pPr algn="just"/>
            <a:r>
              <a:rPr lang="en-US" altLang="zh-CN" sz="800" dirty="0">
                <a:latin typeface="Arial" panose="020B0604020202020204" pitchFamily="34" charset="0"/>
                <a:cs typeface="Arial" panose="020B0604020202020204" pitchFamily="34" charset="0"/>
              </a:rPr>
              <a:t>There are three Separation split ratio used in the  project: 80:10:10, 70:20:10, 60:20:20.</a:t>
            </a:r>
          </a:p>
          <a:p>
            <a:pPr algn="just"/>
            <a:r>
              <a:rPr lang="en-US" altLang="zh-CN" sz="800" dirty="0">
                <a:latin typeface="Arial" panose="020B0604020202020204" pitchFamily="34" charset="0"/>
                <a:cs typeface="Arial" panose="020B0604020202020204" pitchFamily="34" charset="0"/>
              </a:rPr>
              <a:t>The images are resized the pixels to 128 * 128.</a:t>
            </a:r>
          </a:p>
          <a:p>
            <a:pPr algn="just"/>
            <a:endParaRPr lang="en-US" altLang="zh-CN" sz="800" dirty="0">
              <a:latin typeface="Arial" panose="020B0604020202020204" pitchFamily="34" charset="0"/>
              <a:cs typeface="Arial" panose="020B0604020202020204" pitchFamily="34" charset="0"/>
            </a:endParaRPr>
          </a:p>
          <a:p>
            <a:pPr algn="just"/>
            <a:endParaRPr lang="zh-CN" altLang="en-US" sz="800" dirty="0">
              <a:latin typeface="Arial" panose="020B0604020202020204" pitchFamily="34" charset="0"/>
              <a:cs typeface="Arial" panose="020B0604020202020204" pitchFamily="34" charset="0"/>
            </a:endParaRPr>
          </a:p>
        </p:txBody>
      </p:sp>
      <p:pic>
        <p:nvPicPr>
          <p:cNvPr id="27" name="图片 26">
            <a:extLst>
              <a:ext uri="{FF2B5EF4-FFF2-40B4-BE49-F238E27FC236}">
                <a16:creationId xmlns:a16="http://schemas.microsoft.com/office/drawing/2014/main" id="{61A97B10-9D03-763E-44A5-71A47DAB2A4A}"/>
              </a:ext>
            </a:extLst>
          </p:cNvPr>
          <p:cNvPicPr>
            <a:picLocks noChangeAspect="1"/>
          </p:cNvPicPr>
          <p:nvPr/>
        </p:nvPicPr>
        <p:blipFill>
          <a:blip r:embed="rId6"/>
          <a:stretch>
            <a:fillRect/>
          </a:stretch>
        </p:blipFill>
        <p:spPr>
          <a:xfrm>
            <a:off x="2680438" y="2392550"/>
            <a:ext cx="1015262" cy="1122997"/>
          </a:xfrm>
          <a:prstGeom prst="rect">
            <a:avLst/>
          </a:prstGeom>
        </p:spPr>
      </p:pic>
      <p:sp>
        <p:nvSpPr>
          <p:cNvPr id="28" name="文本框 27">
            <a:extLst>
              <a:ext uri="{FF2B5EF4-FFF2-40B4-BE49-F238E27FC236}">
                <a16:creationId xmlns:a16="http://schemas.microsoft.com/office/drawing/2014/main" id="{2A17DBBB-CFB4-E9DD-92C9-28EF16AAEE2D}"/>
              </a:ext>
            </a:extLst>
          </p:cNvPr>
          <p:cNvSpPr txBox="1"/>
          <p:nvPr/>
        </p:nvSpPr>
        <p:spPr>
          <a:xfrm>
            <a:off x="4200666" y="3156640"/>
            <a:ext cx="1044265" cy="184666"/>
          </a:xfrm>
          <a:prstGeom prst="rect">
            <a:avLst/>
          </a:prstGeom>
          <a:noFill/>
        </p:spPr>
        <p:txBody>
          <a:bodyPr wrap="square" rtlCol="0">
            <a:spAutoFit/>
          </a:bodyPr>
          <a:lstStyle/>
          <a:p>
            <a:r>
              <a:rPr lang="en-US" altLang="zh-CN" sz="600" dirty="0">
                <a:latin typeface="Arial" panose="020B0604020202020204" pitchFamily="34" charset="0"/>
                <a:cs typeface="Arial" panose="020B0604020202020204" pitchFamily="34" charset="0"/>
              </a:rPr>
              <a:t>Figure 4. </a:t>
            </a:r>
            <a:r>
              <a:rPr lang="en-GB" altLang="zh-CN" sz="600" dirty="0">
                <a:solidFill>
                  <a:srgbClr val="000000"/>
                </a:solidFill>
                <a:effectLst/>
                <a:latin typeface="Arial" panose="020B0604020202020204" pitchFamily="34" charset="0"/>
                <a:ea typeface="Calibri" panose="020F0502020204030204" pitchFamily="34" charset="0"/>
                <a:cs typeface="Arial" panose="020B0604020202020204" pitchFamily="34" charset="0"/>
              </a:rPr>
              <a:t>Attention Block</a:t>
            </a:r>
            <a:endParaRPr lang="zh-CN" altLang="en-US" sz="600" dirty="0">
              <a:latin typeface="Arial" panose="020B0604020202020204" pitchFamily="34" charset="0"/>
              <a:cs typeface="Arial" panose="020B0604020202020204" pitchFamily="34" charset="0"/>
            </a:endParaRPr>
          </a:p>
        </p:txBody>
      </p:sp>
      <p:pic>
        <p:nvPicPr>
          <p:cNvPr id="29" name="图片 28">
            <a:extLst>
              <a:ext uri="{FF2B5EF4-FFF2-40B4-BE49-F238E27FC236}">
                <a16:creationId xmlns:a16="http://schemas.microsoft.com/office/drawing/2014/main" id="{091D0CBE-6523-AAEB-3731-FCEEE29877C5}"/>
              </a:ext>
            </a:extLst>
          </p:cNvPr>
          <p:cNvPicPr>
            <a:picLocks noChangeAspect="1"/>
          </p:cNvPicPr>
          <p:nvPr/>
        </p:nvPicPr>
        <p:blipFill>
          <a:blip r:embed="rId7"/>
          <a:stretch>
            <a:fillRect/>
          </a:stretch>
        </p:blipFill>
        <p:spPr>
          <a:xfrm>
            <a:off x="3702498" y="2547407"/>
            <a:ext cx="2690279" cy="663477"/>
          </a:xfrm>
          <a:prstGeom prst="rect">
            <a:avLst/>
          </a:prstGeom>
        </p:spPr>
      </p:pic>
      <p:pic>
        <p:nvPicPr>
          <p:cNvPr id="30" name="图片 29">
            <a:extLst>
              <a:ext uri="{FF2B5EF4-FFF2-40B4-BE49-F238E27FC236}">
                <a16:creationId xmlns:a16="http://schemas.microsoft.com/office/drawing/2014/main" id="{8BB72ADC-4724-0054-8C40-C8FF35FDA725}"/>
              </a:ext>
            </a:extLst>
          </p:cNvPr>
          <p:cNvPicPr>
            <a:picLocks noChangeAspect="1"/>
          </p:cNvPicPr>
          <p:nvPr/>
        </p:nvPicPr>
        <p:blipFill>
          <a:blip r:embed="rId8"/>
          <a:stretch>
            <a:fillRect/>
          </a:stretch>
        </p:blipFill>
        <p:spPr>
          <a:xfrm>
            <a:off x="3750915" y="3292732"/>
            <a:ext cx="1517098" cy="961315"/>
          </a:xfrm>
          <a:prstGeom prst="rect">
            <a:avLst/>
          </a:prstGeom>
        </p:spPr>
      </p:pic>
      <p:sp>
        <p:nvSpPr>
          <p:cNvPr id="31" name="文本框 30">
            <a:extLst>
              <a:ext uri="{FF2B5EF4-FFF2-40B4-BE49-F238E27FC236}">
                <a16:creationId xmlns:a16="http://schemas.microsoft.com/office/drawing/2014/main" id="{B3A1F590-51EC-9E14-6E28-FB84AD5A719D}"/>
              </a:ext>
            </a:extLst>
          </p:cNvPr>
          <p:cNvSpPr txBox="1"/>
          <p:nvPr/>
        </p:nvSpPr>
        <p:spPr>
          <a:xfrm>
            <a:off x="4006126" y="4275010"/>
            <a:ext cx="1150468" cy="184666"/>
          </a:xfrm>
          <a:prstGeom prst="rect">
            <a:avLst/>
          </a:prstGeom>
          <a:noFill/>
        </p:spPr>
        <p:txBody>
          <a:bodyPr wrap="square" rtlCol="0">
            <a:spAutoFit/>
          </a:bodyPr>
          <a:lstStyle/>
          <a:p>
            <a:r>
              <a:rPr lang="en-US" altLang="zh-CN" sz="600" dirty="0">
                <a:latin typeface="Arial" panose="020B0604020202020204" pitchFamily="34" charset="0"/>
                <a:cs typeface="Arial" panose="020B0604020202020204" pitchFamily="34" charset="0"/>
              </a:rPr>
              <a:t>Figure 5. </a:t>
            </a:r>
            <a:r>
              <a:rPr lang="en-GB" altLang="zh-CN" sz="6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BiLSTM</a:t>
            </a:r>
            <a:r>
              <a:rPr lang="en-GB" altLang="zh-CN" sz="600" dirty="0">
                <a:solidFill>
                  <a:srgbClr val="000000"/>
                </a:solidFill>
                <a:effectLst/>
                <a:latin typeface="Arial" panose="020B0604020202020204" pitchFamily="34" charset="0"/>
                <a:ea typeface="Calibri" panose="020F0502020204030204" pitchFamily="34" charset="0"/>
                <a:cs typeface="Arial" panose="020B0604020202020204" pitchFamily="34" charset="0"/>
              </a:rPr>
              <a:t> Module</a:t>
            </a:r>
            <a:endParaRPr lang="zh-CN" altLang="en-US" sz="600" dirty="0">
              <a:latin typeface="Arial" panose="020B0604020202020204" pitchFamily="34" charset="0"/>
              <a:cs typeface="Arial" panose="020B0604020202020204" pitchFamily="34" charset="0"/>
            </a:endParaRPr>
          </a:p>
        </p:txBody>
      </p:sp>
      <p:pic>
        <p:nvPicPr>
          <p:cNvPr id="32" name="图片 31">
            <a:extLst>
              <a:ext uri="{FF2B5EF4-FFF2-40B4-BE49-F238E27FC236}">
                <a16:creationId xmlns:a16="http://schemas.microsoft.com/office/drawing/2014/main" id="{83E2C76B-497A-2D1C-A10B-9D1276C7AFB5}"/>
              </a:ext>
            </a:extLst>
          </p:cNvPr>
          <p:cNvPicPr>
            <a:picLocks noChangeAspect="1"/>
          </p:cNvPicPr>
          <p:nvPr/>
        </p:nvPicPr>
        <p:blipFill>
          <a:blip r:embed="rId9"/>
          <a:stretch>
            <a:fillRect/>
          </a:stretch>
        </p:blipFill>
        <p:spPr>
          <a:xfrm>
            <a:off x="2674103" y="4462112"/>
            <a:ext cx="4710852" cy="834059"/>
          </a:xfrm>
          <a:prstGeom prst="rect">
            <a:avLst/>
          </a:prstGeom>
        </p:spPr>
      </p:pic>
      <p:sp>
        <p:nvSpPr>
          <p:cNvPr id="33" name="文本框 32">
            <a:extLst>
              <a:ext uri="{FF2B5EF4-FFF2-40B4-BE49-F238E27FC236}">
                <a16:creationId xmlns:a16="http://schemas.microsoft.com/office/drawing/2014/main" id="{02F208F1-418C-11B9-7D16-4E0E7D33D8F6}"/>
              </a:ext>
            </a:extLst>
          </p:cNvPr>
          <p:cNvSpPr txBox="1"/>
          <p:nvPr/>
        </p:nvSpPr>
        <p:spPr>
          <a:xfrm>
            <a:off x="4581360" y="5199901"/>
            <a:ext cx="1150468" cy="184666"/>
          </a:xfrm>
          <a:prstGeom prst="rect">
            <a:avLst/>
          </a:prstGeom>
          <a:noFill/>
        </p:spPr>
        <p:txBody>
          <a:bodyPr wrap="square" rtlCol="0">
            <a:spAutoFit/>
          </a:bodyPr>
          <a:lstStyle/>
          <a:p>
            <a:r>
              <a:rPr lang="en-US" altLang="zh-CN" sz="600" dirty="0">
                <a:latin typeface="Arial" panose="020B0604020202020204" pitchFamily="34" charset="0"/>
                <a:cs typeface="Arial" panose="020B0604020202020204" pitchFamily="34" charset="0"/>
              </a:rPr>
              <a:t>Figure 6. </a:t>
            </a:r>
            <a:r>
              <a:rPr lang="en-GB" altLang="zh-CN" sz="600" dirty="0">
                <a:solidFill>
                  <a:srgbClr val="000000"/>
                </a:solidFill>
                <a:effectLst/>
                <a:latin typeface="Arial" panose="020B0604020202020204" pitchFamily="34" charset="0"/>
                <a:ea typeface="Calibri" panose="020F0502020204030204" pitchFamily="34" charset="0"/>
                <a:cs typeface="Arial" panose="020B0604020202020204" pitchFamily="34" charset="0"/>
              </a:rPr>
              <a:t>Proposed Model</a:t>
            </a:r>
            <a:endParaRPr lang="zh-CN" altLang="en-US" sz="600" dirty="0">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517DC5D2-1B8A-8C1F-C4BF-2837A564FFAB}"/>
              </a:ext>
            </a:extLst>
          </p:cNvPr>
          <p:cNvSpPr txBox="1"/>
          <p:nvPr/>
        </p:nvSpPr>
        <p:spPr>
          <a:xfrm>
            <a:off x="2628585" y="3569182"/>
            <a:ext cx="1220986" cy="1077218"/>
          </a:xfrm>
          <a:prstGeom prst="rect">
            <a:avLst/>
          </a:prstGeom>
          <a:noFill/>
        </p:spPr>
        <p:txBody>
          <a:bodyPr wrap="square" rtlCol="0">
            <a:spAutoFit/>
          </a:bodyPr>
          <a:lstStyle/>
          <a:p>
            <a:r>
              <a:rPr lang="en-US" altLang="zh-CN" sz="800" dirty="0">
                <a:effectLst/>
                <a:latin typeface="Arial" panose="020B0604020202020204" pitchFamily="34" charset="0"/>
                <a:ea typeface="等线" panose="02010600030101010101" pitchFamily="2" charset="-122"/>
              </a:rPr>
              <a:t>The proposed model is a hybrid deep learning architecture combining Inception modules, Bidirectional LSTM (</a:t>
            </a:r>
            <a:r>
              <a:rPr lang="en-US" altLang="zh-CN" sz="800" dirty="0" err="1">
                <a:effectLst/>
                <a:latin typeface="Arial" panose="020B0604020202020204" pitchFamily="34" charset="0"/>
                <a:ea typeface="等线" panose="02010600030101010101" pitchFamily="2" charset="-122"/>
              </a:rPr>
              <a:t>BiLSTM</a:t>
            </a:r>
            <a:r>
              <a:rPr lang="en-US" altLang="zh-CN" sz="800" dirty="0">
                <a:effectLst/>
                <a:latin typeface="Arial" panose="020B0604020202020204" pitchFamily="34" charset="0"/>
                <a:ea typeface="等线" panose="02010600030101010101" pitchFamily="2" charset="-122"/>
              </a:rPr>
              <a:t>) and add an Attention mechanism</a:t>
            </a:r>
            <a:endParaRPr lang="zh-CN" altLang="en-US" sz="800" dirty="0"/>
          </a:p>
        </p:txBody>
      </p:sp>
      <p:sp>
        <p:nvSpPr>
          <p:cNvPr id="35" name="文本框 34">
            <a:extLst>
              <a:ext uri="{FF2B5EF4-FFF2-40B4-BE49-F238E27FC236}">
                <a16:creationId xmlns:a16="http://schemas.microsoft.com/office/drawing/2014/main" id="{3A16DE16-5E52-C6C3-1E64-F24814E25F96}"/>
              </a:ext>
            </a:extLst>
          </p:cNvPr>
          <p:cNvSpPr txBox="1"/>
          <p:nvPr/>
        </p:nvSpPr>
        <p:spPr>
          <a:xfrm>
            <a:off x="5293070" y="3145471"/>
            <a:ext cx="2136832" cy="1323439"/>
          </a:xfrm>
          <a:prstGeom prst="rect">
            <a:avLst/>
          </a:prstGeom>
          <a:noFill/>
        </p:spPr>
        <p:txBody>
          <a:bodyPr wrap="square" rtlCol="0">
            <a:spAutoFit/>
          </a:bodyPr>
          <a:lstStyle/>
          <a:p>
            <a:r>
              <a:rPr lang="en-US" altLang="zh-CN" sz="800" dirty="0">
                <a:latin typeface="Arial" panose="020B0604020202020204" pitchFamily="34" charset="0"/>
                <a:cs typeface="Arial" panose="020B0604020202020204" pitchFamily="34" charset="0"/>
              </a:rPr>
              <a:t>The second step involves the Inception module, which extracts relevant features from the image. In the third step, a </a:t>
            </a:r>
            <a:r>
              <a:rPr lang="en-US" altLang="zh-CN" sz="800" dirty="0" err="1">
                <a:latin typeface="Arial" panose="020B0604020202020204" pitchFamily="34" charset="0"/>
                <a:cs typeface="Arial" panose="020B0604020202020204" pitchFamily="34" charset="0"/>
              </a:rPr>
              <a:t>BiLSTM</a:t>
            </a:r>
            <a:r>
              <a:rPr lang="en-US" altLang="zh-CN" sz="800" dirty="0">
                <a:latin typeface="Arial" panose="020B0604020202020204" pitchFamily="34" charset="0"/>
                <a:cs typeface="Arial" panose="020B0604020202020204" pitchFamily="34" charset="0"/>
              </a:rPr>
              <a:t> is applied to model temporal dependencies. The fourth step incorporates the Attention mechanism to prioritize important features.</a:t>
            </a:r>
          </a:p>
          <a:p>
            <a:r>
              <a:rPr lang="en-US" altLang="zh-CN" sz="800" dirty="0">
                <a:latin typeface="Arial" panose="020B0604020202020204" pitchFamily="34" charset="0"/>
                <a:cs typeface="Arial" panose="020B0604020202020204" pitchFamily="34" charset="0"/>
              </a:rPr>
              <a:t>Finally, the fully connected layer and output layer generate the final result, providing the probability of the image belonging to each category.</a:t>
            </a:r>
            <a:endParaRPr lang="zh-CN" altLang="en-US" dirty="0">
              <a:latin typeface="Arial" panose="020B0604020202020204" pitchFamily="34" charset="0"/>
              <a:cs typeface="Arial" panose="020B0604020202020204" pitchFamily="34" charset="0"/>
            </a:endParaRPr>
          </a:p>
        </p:txBody>
      </p:sp>
      <p:sp>
        <p:nvSpPr>
          <p:cNvPr id="36" name="文本框 35">
            <a:extLst>
              <a:ext uri="{FF2B5EF4-FFF2-40B4-BE49-F238E27FC236}">
                <a16:creationId xmlns:a16="http://schemas.microsoft.com/office/drawing/2014/main" id="{41A05230-B575-AF3C-8F0D-6976BC6C656A}"/>
              </a:ext>
            </a:extLst>
          </p:cNvPr>
          <p:cNvSpPr txBox="1"/>
          <p:nvPr/>
        </p:nvSpPr>
        <p:spPr>
          <a:xfrm>
            <a:off x="6342594" y="2386675"/>
            <a:ext cx="1178346" cy="1107996"/>
          </a:xfrm>
          <a:prstGeom prst="rect">
            <a:avLst/>
          </a:prstGeom>
          <a:noFill/>
        </p:spPr>
        <p:txBody>
          <a:bodyPr wrap="square" rtlCol="0">
            <a:spAutoFit/>
          </a:bodyPr>
          <a:lstStyle/>
          <a:p>
            <a:r>
              <a:rPr lang="en-US" altLang="zh-CN" sz="800" dirty="0">
                <a:latin typeface="Arial" panose="020B0604020202020204" pitchFamily="34" charset="0"/>
                <a:cs typeface="Arial" panose="020B0604020202020204" pitchFamily="34" charset="0"/>
              </a:rPr>
              <a:t>The proposed model consists of five main steps. First, an RGB image with the shape (128, 128, 3) is input into the model.</a:t>
            </a:r>
          </a:p>
          <a:p>
            <a:endParaRPr lang="zh-CN" altLang="en-US" dirty="0"/>
          </a:p>
        </p:txBody>
      </p:sp>
      <p:pic>
        <p:nvPicPr>
          <p:cNvPr id="37" name="图片 36">
            <a:extLst>
              <a:ext uri="{FF2B5EF4-FFF2-40B4-BE49-F238E27FC236}">
                <a16:creationId xmlns:a16="http://schemas.microsoft.com/office/drawing/2014/main" id="{34BB23F8-8F29-67D1-2BEA-BDB9D4DD2598}"/>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04321" y="5422731"/>
            <a:ext cx="915384" cy="709423"/>
          </a:xfrm>
          <a:prstGeom prst="rect">
            <a:avLst/>
          </a:prstGeom>
          <a:noFill/>
          <a:ln>
            <a:noFill/>
          </a:ln>
        </p:spPr>
      </p:pic>
      <p:pic>
        <p:nvPicPr>
          <p:cNvPr id="38" name="图片 37">
            <a:extLst>
              <a:ext uri="{FF2B5EF4-FFF2-40B4-BE49-F238E27FC236}">
                <a16:creationId xmlns:a16="http://schemas.microsoft.com/office/drawing/2014/main" id="{B61829FE-076F-AD03-67A7-B9561A2A8BB1}"/>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747788" y="5609294"/>
            <a:ext cx="787642" cy="621198"/>
          </a:xfrm>
          <a:prstGeom prst="rect">
            <a:avLst/>
          </a:prstGeom>
          <a:noFill/>
          <a:ln>
            <a:noFill/>
          </a:ln>
        </p:spPr>
      </p:pic>
      <p:sp>
        <p:nvSpPr>
          <p:cNvPr id="39" name="文本框 38">
            <a:extLst>
              <a:ext uri="{FF2B5EF4-FFF2-40B4-BE49-F238E27FC236}">
                <a16:creationId xmlns:a16="http://schemas.microsoft.com/office/drawing/2014/main" id="{90E9C6E4-925B-0531-5D00-17A03E45CECC}"/>
              </a:ext>
            </a:extLst>
          </p:cNvPr>
          <p:cNvSpPr txBox="1"/>
          <p:nvPr/>
        </p:nvSpPr>
        <p:spPr>
          <a:xfrm>
            <a:off x="3679141" y="6181108"/>
            <a:ext cx="1051606" cy="184666"/>
          </a:xfrm>
          <a:prstGeom prst="rect">
            <a:avLst/>
          </a:prstGeom>
          <a:noFill/>
        </p:spPr>
        <p:txBody>
          <a:bodyPr wrap="square" rtlCol="0">
            <a:spAutoFit/>
          </a:bodyPr>
          <a:lstStyle/>
          <a:p>
            <a:r>
              <a:rPr lang="en-GB" sz="600" dirty="0">
                <a:latin typeface="Arial" panose="020B0604020202020204" pitchFamily="34" charset="0"/>
                <a:cs typeface="Arial" panose="020B0604020202020204" pitchFamily="34" charset="0"/>
              </a:rPr>
              <a:t>Figure 8. </a:t>
            </a:r>
            <a:r>
              <a:rPr lang="en-GB" altLang="zh-CN" sz="600" dirty="0">
                <a:effectLst/>
                <a:latin typeface="Arial" panose="020B0604020202020204" pitchFamily="34" charset="0"/>
                <a:ea typeface="等线" panose="02010600030101010101" pitchFamily="2" charset="-122"/>
                <a:cs typeface="Arial" panose="020B0604020202020204" pitchFamily="34" charset="0"/>
              </a:rPr>
              <a:t>Accuracy curve</a:t>
            </a:r>
            <a:endParaRPr lang="en-GB" sz="600" dirty="0">
              <a:latin typeface="Arial" panose="020B0604020202020204" pitchFamily="34" charset="0"/>
              <a:cs typeface="Arial" panose="020B0604020202020204" pitchFamily="34" charset="0"/>
            </a:endParaRPr>
          </a:p>
        </p:txBody>
      </p:sp>
      <p:pic>
        <p:nvPicPr>
          <p:cNvPr id="40" name="图片 39">
            <a:extLst>
              <a:ext uri="{FF2B5EF4-FFF2-40B4-BE49-F238E27FC236}">
                <a16:creationId xmlns:a16="http://schemas.microsoft.com/office/drawing/2014/main" id="{E554A303-14AC-FBB0-D60C-C3ECE41A3D9A}"/>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96435" y="5586928"/>
            <a:ext cx="1624040" cy="639032"/>
          </a:xfrm>
          <a:prstGeom prst="rect">
            <a:avLst/>
          </a:prstGeom>
          <a:noFill/>
          <a:ln>
            <a:noFill/>
          </a:ln>
        </p:spPr>
      </p:pic>
      <p:sp>
        <p:nvSpPr>
          <p:cNvPr id="41" name="文本框 40">
            <a:extLst>
              <a:ext uri="{FF2B5EF4-FFF2-40B4-BE49-F238E27FC236}">
                <a16:creationId xmlns:a16="http://schemas.microsoft.com/office/drawing/2014/main" id="{6478FC3B-3F82-7BBF-9058-26CDF4E6D1EF}"/>
              </a:ext>
            </a:extLst>
          </p:cNvPr>
          <p:cNvSpPr txBox="1"/>
          <p:nvPr/>
        </p:nvSpPr>
        <p:spPr>
          <a:xfrm>
            <a:off x="4954428" y="6176182"/>
            <a:ext cx="908053" cy="184344"/>
          </a:xfrm>
          <a:prstGeom prst="rect">
            <a:avLst/>
          </a:prstGeom>
          <a:noFill/>
        </p:spPr>
        <p:txBody>
          <a:bodyPr wrap="square" rtlCol="0">
            <a:spAutoFit/>
          </a:bodyPr>
          <a:lstStyle/>
          <a:p>
            <a:r>
              <a:rPr lang="en-GB" sz="600" dirty="0">
                <a:latin typeface="Arial" panose="020B0604020202020204" pitchFamily="34" charset="0"/>
                <a:cs typeface="Arial" panose="020B0604020202020204" pitchFamily="34" charset="0"/>
              </a:rPr>
              <a:t>Figure 9. </a:t>
            </a:r>
            <a:r>
              <a:rPr lang="en-GB" altLang="zh-CN" sz="600" dirty="0">
                <a:effectLst/>
                <a:latin typeface="Arial" panose="020B0604020202020204" pitchFamily="34" charset="0"/>
                <a:ea typeface="等线" panose="02010600030101010101" pitchFamily="2" charset="-122"/>
                <a:cs typeface="Arial" panose="020B0604020202020204" pitchFamily="34" charset="0"/>
              </a:rPr>
              <a:t>AUC curve</a:t>
            </a:r>
            <a:endParaRPr lang="en-GB" sz="600" dirty="0">
              <a:latin typeface="Arial" panose="020B0604020202020204" pitchFamily="34" charset="0"/>
              <a:cs typeface="Arial" panose="020B0604020202020204" pitchFamily="34" charset="0"/>
            </a:endParaRPr>
          </a:p>
        </p:txBody>
      </p:sp>
      <p:pic>
        <p:nvPicPr>
          <p:cNvPr id="48" name="图片 47">
            <a:extLst>
              <a:ext uri="{FF2B5EF4-FFF2-40B4-BE49-F238E27FC236}">
                <a16:creationId xmlns:a16="http://schemas.microsoft.com/office/drawing/2014/main" id="{BF92DF78-3EA4-FC08-4904-598D33613929}"/>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317404" y="5412958"/>
            <a:ext cx="1078201" cy="1141154"/>
          </a:xfrm>
          <a:prstGeom prst="rect">
            <a:avLst/>
          </a:prstGeom>
          <a:noFill/>
          <a:ln>
            <a:noFill/>
          </a:ln>
        </p:spPr>
      </p:pic>
      <p:graphicFrame>
        <p:nvGraphicFramePr>
          <p:cNvPr id="55" name="表格 54">
            <a:extLst>
              <a:ext uri="{FF2B5EF4-FFF2-40B4-BE49-F238E27FC236}">
                <a16:creationId xmlns:a16="http://schemas.microsoft.com/office/drawing/2014/main" id="{AA94930F-CC6E-E870-9116-9BCB1D4B6DDE}"/>
              </a:ext>
            </a:extLst>
          </p:cNvPr>
          <p:cNvGraphicFramePr>
            <a:graphicFrameLocks noGrp="1"/>
          </p:cNvGraphicFramePr>
          <p:nvPr>
            <p:extLst>
              <p:ext uri="{D42A27DB-BD31-4B8C-83A1-F6EECF244321}">
                <p14:modId xmlns:p14="http://schemas.microsoft.com/office/powerpoint/2010/main" val="903422552"/>
              </p:ext>
            </p:extLst>
          </p:nvPr>
        </p:nvGraphicFramePr>
        <p:xfrm>
          <a:off x="2677672" y="6698685"/>
          <a:ext cx="4741542" cy="545848"/>
        </p:xfrm>
        <a:graphic>
          <a:graphicData uri="http://schemas.openxmlformats.org/drawingml/2006/table">
            <a:tbl>
              <a:tblPr firstRow="1" firstCol="1" bandRow="1">
                <a:tableStyleId>{00A15C55-8517-42AA-B614-E9B94910E393}</a:tableStyleId>
              </a:tblPr>
              <a:tblGrid>
                <a:gridCol w="572535">
                  <a:extLst>
                    <a:ext uri="{9D8B030D-6E8A-4147-A177-3AD203B41FA5}">
                      <a16:colId xmlns:a16="http://schemas.microsoft.com/office/drawing/2014/main" val="393359473"/>
                    </a:ext>
                  </a:extLst>
                </a:gridCol>
                <a:gridCol w="647081">
                  <a:extLst>
                    <a:ext uri="{9D8B030D-6E8A-4147-A177-3AD203B41FA5}">
                      <a16:colId xmlns:a16="http://schemas.microsoft.com/office/drawing/2014/main" val="856365246"/>
                    </a:ext>
                  </a:extLst>
                </a:gridCol>
                <a:gridCol w="503060">
                  <a:extLst>
                    <a:ext uri="{9D8B030D-6E8A-4147-A177-3AD203B41FA5}">
                      <a16:colId xmlns:a16="http://schemas.microsoft.com/office/drawing/2014/main" val="1571995020"/>
                    </a:ext>
                  </a:extLst>
                </a:gridCol>
                <a:gridCol w="647081">
                  <a:extLst>
                    <a:ext uri="{9D8B030D-6E8A-4147-A177-3AD203B41FA5}">
                      <a16:colId xmlns:a16="http://schemas.microsoft.com/office/drawing/2014/main" val="708463206"/>
                    </a:ext>
                  </a:extLst>
                </a:gridCol>
                <a:gridCol w="647081">
                  <a:extLst>
                    <a:ext uri="{9D8B030D-6E8A-4147-A177-3AD203B41FA5}">
                      <a16:colId xmlns:a16="http://schemas.microsoft.com/office/drawing/2014/main" val="1311661624"/>
                    </a:ext>
                  </a:extLst>
                </a:gridCol>
                <a:gridCol w="503060">
                  <a:extLst>
                    <a:ext uri="{9D8B030D-6E8A-4147-A177-3AD203B41FA5}">
                      <a16:colId xmlns:a16="http://schemas.microsoft.com/office/drawing/2014/main" val="1719653832"/>
                    </a:ext>
                  </a:extLst>
                </a:gridCol>
                <a:gridCol w="719091">
                  <a:extLst>
                    <a:ext uri="{9D8B030D-6E8A-4147-A177-3AD203B41FA5}">
                      <a16:colId xmlns:a16="http://schemas.microsoft.com/office/drawing/2014/main" val="2615174515"/>
                    </a:ext>
                  </a:extLst>
                </a:gridCol>
                <a:gridCol w="502553">
                  <a:extLst>
                    <a:ext uri="{9D8B030D-6E8A-4147-A177-3AD203B41FA5}">
                      <a16:colId xmlns:a16="http://schemas.microsoft.com/office/drawing/2014/main" val="679517982"/>
                    </a:ext>
                  </a:extLst>
                </a:gridCol>
              </a:tblGrid>
              <a:tr h="227323">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Split Ratio</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Accuracy</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Loss</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Precision</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Recall/Sensitivity</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AUC</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Specificity</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F1-Score</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93094701"/>
                  </a:ext>
                </a:extLst>
              </a:tr>
              <a:tr h="106175">
                <a:tc>
                  <a:txBody>
                    <a:bodyPr/>
                    <a:lstStyle/>
                    <a:p>
                      <a:pPr>
                        <a:lnSpc>
                          <a:spcPct val="150000"/>
                        </a:lnSpc>
                        <a:spcAft>
                          <a:spcPts val="800"/>
                        </a:spcAft>
                        <a:buNone/>
                      </a:pPr>
                      <a:r>
                        <a:rPr lang="en-US" sz="500">
                          <a:effectLst/>
                          <a:latin typeface="Arial" panose="020B0604020202020204" pitchFamily="34" charset="0"/>
                          <a:cs typeface="Arial" panose="020B0604020202020204" pitchFamily="34" charset="0"/>
                        </a:rPr>
                        <a:t>80:10:10</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latin typeface="Arial" panose="020B0604020202020204" pitchFamily="34" charset="0"/>
                          <a:cs typeface="Arial" panose="020B0604020202020204" pitchFamily="34" charset="0"/>
                        </a:rPr>
                        <a:t>0.9142</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latin typeface="Arial" panose="020B0604020202020204" pitchFamily="34" charset="0"/>
                          <a:cs typeface="Arial" panose="020B0604020202020204" pitchFamily="34" charset="0"/>
                        </a:rPr>
                        <a:t>0.0456</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0.9142</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0.9142</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latin typeface="Arial" panose="020B0604020202020204" pitchFamily="34" charset="0"/>
                          <a:cs typeface="Arial" panose="020B0604020202020204" pitchFamily="34" charset="0"/>
                        </a:rPr>
                        <a:t>0.9684</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latin typeface="Arial" panose="020B0604020202020204" pitchFamily="34" charset="0"/>
                          <a:cs typeface="Arial" panose="020B0604020202020204" pitchFamily="34" charset="0"/>
                        </a:rPr>
                        <a:t>0.3898</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0.9540</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31093184"/>
                  </a:ext>
                </a:extLst>
              </a:tr>
              <a:tr h="106175">
                <a:tc>
                  <a:txBody>
                    <a:bodyPr/>
                    <a:lstStyle/>
                    <a:p>
                      <a:pPr>
                        <a:lnSpc>
                          <a:spcPct val="150000"/>
                        </a:lnSpc>
                        <a:spcAft>
                          <a:spcPts val="800"/>
                        </a:spcAft>
                        <a:buNone/>
                      </a:pPr>
                      <a:r>
                        <a:rPr lang="en-US" sz="500">
                          <a:effectLst/>
                          <a:latin typeface="Arial" panose="020B0604020202020204" pitchFamily="34" charset="0"/>
                          <a:cs typeface="Arial" panose="020B0604020202020204" pitchFamily="34" charset="0"/>
                        </a:rPr>
                        <a:t>70:20:10</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latin typeface="Arial" panose="020B0604020202020204" pitchFamily="34" charset="0"/>
                          <a:cs typeface="Arial" panose="020B0604020202020204" pitchFamily="34" charset="0"/>
                        </a:rPr>
                        <a:t>0.9156</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latin typeface="Arial" panose="020B0604020202020204" pitchFamily="34" charset="0"/>
                          <a:cs typeface="Arial" panose="020B0604020202020204" pitchFamily="34" charset="0"/>
                        </a:rPr>
                        <a:t>0.0464</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latin typeface="Arial" panose="020B0604020202020204" pitchFamily="34" charset="0"/>
                          <a:cs typeface="Arial" panose="020B0604020202020204" pitchFamily="34" charset="0"/>
                        </a:rPr>
                        <a:t>0.9156</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latin typeface="Arial" panose="020B0604020202020204" pitchFamily="34" charset="0"/>
                          <a:cs typeface="Arial" panose="020B0604020202020204" pitchFamily="34" charset="0"/>
                        </a:rPr>
                        <a:t>0.9156</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latin typeface="Arial" panose="020B0604020202020204" pitchFamily="34" charset="0"/>
                          <a:cs typeface="Arial" panose="020B0604020202020204" pitchFamily="34" charset="0"/>
                        </a:rPr>
                        <a:t>0.9677</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latin typeface="Arial" panose="020B0604020202020204" pitchFamily="34" charset="0"/>
                          <a:cs typeface="Arial" panose="020B0604020202020204" pitchFamily="34" charset="0"/>
                        </a:rPr>
                        <a:t>0.3518</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0.9533</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39678179"/>
                  </a:ext>
                </a:extLst>
              </a:tr>
              <a:tr h="106175">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60:20:20</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0.8870</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0.0559</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latin typeface="Arial" panose="020B0604020202020204" pitchFamily="34" charset="0"/>
                          <a:cs typeface="Arial" panose="020B0604020202020204" pitchFamily="34" charset="0"/>
                        </a:rPr>
                        <a:t>0.8870</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latin typeface="Arial" panose="020B0604020202020204" pitchFamily="34" charset="0"/>
                          <a:cs typeface="Arial" panose="020B0604020202020204" pitchFamily="34" charset="0"/>
                        </a:rPr>
                        <a:t>0.8870</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0.9544</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0.3284</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0.9392</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32292817"/>
                  </a:ext>
                </a:extLst>
              </a:tr>
            </a:tbl>
          </a:graphicData>
        </a:graphic>
      </p:graphicFrame>
      <p:graphicFrame>
        <p:nvGraphicFramePr>
          <p:cNvPr id="57" name="表格 56">
            <a:extLst>
              <a:ext uri="{FF2B5EF4-FFF2-40B4-BE49-F238E27FC236}">
                <a16:creationId xmlns:a16="http://schemas.microsoft.com/office/drawing/2014/main" id="{339E8F40-8F99-48BB-14EA-893C598D8B39}"/>
              </a:ext>
            </a:extLst>
          </p:cNvPr>
          <p:cNvGraphicFramePr>
            <a:graphicFrameLocks noGrp="1"/>
          </p:cNvGraphicFramePr>
          <p:nvPr>
            <p:extLst>
              <p:ext uri="{D42A27DB-BD31-4B8C-83A1-F6EECF244321}">
                <p14:modId xmlns:p14="http://schemas.microsoft.com/office/powerpoint/2010/main" val="3519175596"/>
              </p:ext>
            </p:extLst>
          </p:nvPr>
        </p:nvGraphicFramePr>
        <p:xfrm>
          <a:off x="2677673" y="7346672"/>
          <a:ext cx="4741541" cy="656957"/>
        </p:xfrm>
        <a:graphic>
          <a:graphicData uri="http://schemas.openxmlformats.org/drawingml/2006/table">
            <a:tbl>
              <a:tblPr firstRow="1" firstCol="1" bandRow="1">
                <a:tableStyleId>{00A15C55-8517-42AA-B614-E9B94910E393}</a:tableStyleId>
              </a:tblPr>
              <a:tblGrid>
                <a:gridCol w="572535">
                  <a:extLst>
                    <a:ext uri="{9D8B030D-6E8A-4147-A177-3AD203B41FA5}">
                      <a16:colId xmlns:a16="http://schemas.microsoft.com/office/drawing/2014/main" val="520143263"/>
                    </a:ext>
                  </a:extLst>
                </a:gridCol>
                <a:gridCol w="647081">
                  <a:extLst>
                    <a:ext uri="{9D8B030D-6E8A-4147-A177-3AD203B41FA5}">
                      <a16:colId xmlns:a16="http://schemas.microsoft.com/office/drawing/2014/main" val="3548685192"/>
                    </a:ext>
                  </a:extLst>
                </a:gridCol>
                <a:gridCol w="503060">
                  <a:extLst>
                    <a:ext uri="{9D8B030D-6E8A-4147-A177-3AD203B41FA5}">
                      <a16:colId xmlns:a16="http://schemas.microsoft.com/office/drawing/2014/main" val="1879371628"/>
                    </a:ext>
                  </a:extLst>
                </a:gridCol>
                <a:gridCol w="640077">
                  <a:extLst>
                    <a:ext uri="{9D8B030D-6E8A-4147-A177-3AD203B41FA5}">
                      <a16:colId xmlns:a16="http://schemas.microsoft.com/office/drawing/2014/main" val="4285903854"/>
                    </a:ext>
                  </a:extLst>
                </a:gridCol>
                <a:gridCol w="654085">
                  <a:extLst>
                    <a:ext uri="{9D8B030D-6E8A-4147-A177-3AD203B41FA5}">
                      <a16:colId xmlns:a16="http://schemas.microsoft.com/office/drawing/2014/main" val="1461739025"/>
                    </a:ext>
                  </a:extLst>
                </a:gridCol>
                <a:gridCol w="503060">
                  <a:extLst>
                    <a:ext uri="{9D8B030D-6E8A-4147-A177-3AD203B41FA5}">
                      <a16:colId xmlns:a16="http://schemas.microsoft.com/office/drawing/2014/main" val="547126140"/>
                    </a:ext>
                  </a:extLst>
                </a:gridCol>
                <a:gridCol w="719090">
                  <a:extLst>
                    <a:ext uri="{9D8B030D-6E8A-4147-A177-3AD203B41FA5}">
                      <a16:colId xmlns:a16="http://schemas.microsoft.com/office/drawing/2014/main" val="920549704"/>
                    </a:ext>
                  </a:extLst>
                </a:gridCol>
                <a:gridCol w="502553">
                  <a:extLst>
                    <a:ext uri="{9D8B030D-6E8A-4147-A177-3AD203B41FA5}">
                      <a16:colId xmlns:a16="http://schemas.microsoft.com/office/drawing/2014/main" val="2650261304"/>
                    </a:ext>
                  </a:extLst>
                </a:gridCol>
              </a:tblGrid>
              <a:tr h="134733">
                <a:tc>
                  <a:txBody>
                    <a:bodyPr/>
                    <a:lstStyle/>
                    <a:p>
                      <a:pPr>
                        <a:lnSpc>
                          <a:spcPct val="150000"/>
                        </a:lnSpc>
                        <a:spcAft>
                          <a:spcPts val="800"/>
                        </a:spcAft>
                        <a:buNone/>
                      </a:pPr>
                      <a:r>
                        <a:rPr lang="en-US" sz="500" dirty="0">
                          <a:effectLst/>
                        </a:rPr>
                        <a:t>Model</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Accuracy</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Loss</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Precision</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Recall/Sensitivity</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rPr>
                        <a:t>AUC</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Specificity</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F1-Score</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53331290"/>
                  </a:ext>
                </a:extLst>
              </a:tr>
              <a:tr h="81467">
                <a:tc>
                  <a:txBody>
                    <a:bodyPr/>
                    <a:lstStyle/>
                    <a:p>
                      <a:pPr>
                        <a:lnSpc>
                          <a:spcPct val="150000"/>
                        </a:lnSpc>
                        <a:spcAft>
                          <a:spcPts val="800"/>
                        </a:spcAft>
                        <a:buNone/>
                      </a:pPr>
                      <a:r>
                        <a:rPr lang="en-US" sz="500" dirty="0">
                          <a:effectLst/>
                        </a:rPr>
                        <a:t>Proposed</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0.9156</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0.0464</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rPr>
                        <a:t>0.9156</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0.9156</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rPr>
                        <a:t>0.9677</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rPr>
                        <a:t>0.3519</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0.9533</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20865521"/>
                  </a:ext>
                </a:extLst>
              </a:tr>
              <a:tr h="81467">
                <a:tc>
                  <a:txBody>
                    <a:bodyPr/>
                    <a:lstStyle/>
                    <a:p>
                      <a:pPr>
                        <a:lnSpc>
                          <a:spcPct val="150000"/>
                        </a:lnSpc>
                        <a:spcAft>
                          <a:spcPts val="800"/>
                        </a:spcAft>
                        <a:buNone/>
                      </a:pPr>
                      <a:r>
                        <a:rPr lang="en-US" sz="500">
                          <a:effectLst/>
                        </a:rPr>
                        <a:t>Inception</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rPr>
                        <a:t>0.9043</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0.0492</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0.9043</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rPr>
                        <a:t>0.9043</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rPr>
                        <a:t>0.9651</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0.2241</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0.9550</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67437555"/>
                  </a:ext>
                </a:extLst>
              </a:tr>
              <a:tr h="172761">
                <a:tc>
                  <a:txBody>
                    <a:bodyPr/>
                    <a:lstStyle/>
                    <a:p>
                      <a:pPr>
                        <a:lnSpc>
                          <a:spcPct val="150000"/>
                        </a:lnSpc>
                        <a:spcAft>
                          <a:spcPts val="800"/>
                        </a:spcAft>
                        <a:buNone/>
                      </a:pPr>
                      <a:r>
                        <a:rPr lang="en-US" sz="500">
                          <a:effectLst/>
                        </a:rPr>
                        <a:t>Inception_Attention</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rPr>
                        <a:t>0.9193</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rPr>
                        <a:t>0.0460</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0.9193</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0.9193</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0.9697</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rPr>
                        <a:t>0.3442</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0.9633</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33240526"/>
                  </a:ext>
                </a:extLst>
              </a:tr>
              <a:tr h="81467">
                <a:tc>
                  <a:txBody>
                    <a:bodyPr/>
                    <a:lstStyle/>
                    <a:p>
                      <a:pPr>
                        <a:lnSpc>
                          <a:spcPct val="150000"/>
                        </a:lnSpc>
                        <a:spcAft>
                          <a:spcPts val="800"/>
                        </a:spcAft>
                        <a:buNone/>
                      </a:pPr>
                      <a:r>
                        <a:rPr lang="en-US" sz="500">
                          <a:effectLst/>
                        </a:rPr>
                        <a:t>CNN</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rPr>
                        <a:t>0.9118</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rPr>
                        <a:t>0.0556</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0.9118</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0.9118</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0.9565</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rPr>
                        <a:t>0.2787</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0.9581</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09864429"/>
                  </a:ext>
                </a:extLst>
              </a:tr>
            </a:tbl>
          </a:graphicData>
        </a:graphic>
      </p:graphicFrame>
      <p:sp>
        <p:nvSpPr>
          <p:cNvPr id="69" name="文本框 68">
            <a:extLst>
              <a:ext uri="{FF2B5EF4-FFF2-40B4-BE49-F238E27FC236}">
                <a16:creationId xmlns:a16="http://schemas.microsoft.com/office/drawing/2014/main" id="{AD841AD3-4CE7-ABE6-46C2-E2C40A23B320}"/>
              </a:ext>
            </a:extLst>
          </p:cNvPr>
          <p:cNvSpPr txBox="1"/>
          <p:nvPr/>
        </p:nvSpPr>
        <p:spPr>
          <a:xfrm>
            <a:off x="4100544" y="7196614"/>
            <a:ext cx="2129624" cy="184666"/>
          </a:xfrm>
          <a:prstGeom prst="rect">
            <a:avLst/>
          </a:prstGeom>
          <a:noFill/>
        </p:spPr>
        <p:txBody>
          <a:bodyPr wrap="square" rtlCol="0">
            <a:spAutoFit/>
          </a:bodyPr>
          <a:lstStyle/>
          <a:p>
            <a:r>
              <a:rPr lang="en-GB" altLang="zh-CN" sz="600" dirty="0">
                <a:effectLst/>
                <a:latin typeface="Arial" panose="020B0604020202020204" pitchFamily="34" charset="0"/>
                <a:ea typeface="等线" panose="02010600030101010101" pitchFamily="2" charset="-122"/>
                <a:cs typeface="Arial" panose="020B0604020202020204" pitchFamily="34" charset="0"/>
              </a:rPr>
              <a:t>Table 1. </a:t>
            </a:r>
            <a:r>
              <a:rPr lang="en-US" altLang="zh-CN" sz="600" dirty="0">
                <a:effectLst/>
                <a:latin typeface="Arial" panose="020B0604020202020204" pitchFamily="34" charset="0"/>
                <a:ea typeface="Calibri" panose="020F0502020204030204" pitchFamily="34" charset="0"/>
                <a:cs typeface="Arial" panose="020B0604020202020204" pitchFamily="34" charset="0"/>
              </a:rPr>
              <a:t>Overall Comparison of three split radio</a:t>
            </a:r>
            <a:endParaRPr lang="en-GB" dirty="0"/>
          </a:p>
        </p:txBody>
      </p:sp>
      <p:sp>
        <p:nvSpPr>
          <p:cNvPr id="70" name="文本框 69">
            <a:extLst>
              <a:ext uri="{FF2B5EF4-FFF2-40B4-BE49-F238E27FC236}">
                <a16:creationId xmlns:a16="http://schemas.microsoft.com/office/drawing/2014/main" id="{62F0F8A6-B515-379A-AF47-728CE2BC539C}"/>
              </a:ext>
            </a:extLst>
          </p:cNvPr>
          <p:cNvSpPr txBox="1"/>
          <p:nvPr/>
        </p:nvSpPr>
        <p:spPr>
          <a:xfrm>
            <a:off x="4199519" y="7951236"/>
            <a:ext cx="1701024" cy="184666"/>
          </a:xfrm>
          <a:prstGeom prst="rect">
            <a:avLst/>
          </a:prstGeom>
          <a:noFill/>
        </p:spPr>
        <p:txBody>
          <a:bodyPr wrap="square" rtlCol="0">
            <a:spAutoFit/>
          </a:bodyPr>
          <a:lstStyle/>
          <a:p>
            <a:r>
              <a:rPr lang="en-GB" altLang="zh-CN" sz="600" dirty="0">
                <a:effectLst/>
                <a:latin typeface="Arial" panose="020B0604020202020204" pitchFamily="34" charset="0"/>
                <a:ea typeface="等线" panose="02010600030101010101" pitchFamily="2" charset="-122"/>
                <a:cs typeface="Arial" panose="020B0604020202020204" pitchFamily="34" charset="0"/>
              </a:rPr>
              <a:t>Table 2. </a:t>
            </a:r>
            <a:r>
              <a:rPr lang="en-US" altLang="zh-CN" sz="600" dirty="0">
                <a:effectLst/>
                <a:latin typeface="Arial" panose="020B0604020202020204" pitchFamily="34" charset="0"/>
                <a:ea typeface="Calibri" panose="020F0502020204030204" pitchFamily="34" charset="0"/>
                <a:cs typeface="Arial" panose="020B0604020202020204" pitchFamily="34" charset="0"/>
              </a:rPr>
              <a:t>Overall Comparison of four models</a:t>
            </a:r>
            <a:endParaRPr lang="en-GB" dirty="0"/>
          </a:p>
        </p:txBody>
      </p:sp>
      <p:pic>
        <p:nvPicPr>
          <p:cNvPr id="97" name="图片 96">
            <a:extLst>
              <a:ext uri="{FF2B5EF4-FFF2-40B4-BE49-F238E27FC236}">
                <a16:creationId xmlns:a16="http://schemas.microsoft.com/office/drawing/2014/main" id="{8B8DF7A8-98E0-CDB1-9106-B1866B92FEA3}"/>
              </a:ext>
            </a:extLst>
          </p:cNvPr>
          <p:cNvPicPr>
            <a:picLocks noChangeAspect="1"/>
          </p:cNvPicPr>
          <p:nvPr/>
        </p:nvPicPr>
        <p:blipFill>
          <a:blip r:embed="rId14"/>
          <a:srcRect l="6921" r="11971"/>
          <a:stretch/>
        </p:blipFill>
        <p:spPr>
          <a:xfrm>
            <a:off x="2687659" y="8311234"/>
            <a:ext cx="1629784" cy="1096095"/>
          </a:xfrm>
          <a:prstGeom prst="rect">
            <a:avLst/>
          </a:prstGeom>
        </p:spPr>
      </p:pic>
      <p:pic>
        <p:nvPicPr>
          <p:cNvPr id="98" name="图片 97">
            <a:extLst>
              <a:ext uri="{FF2B5EF4-FFF2-40B4-BE49-F238E27FC236}">
                <a16:creationId xmlns:a16="http://schemas.microsoft.com/office/drawing/2014/main" id="{7F7DC2C4-35F9-1983-3D76-E56033DF7021}"/>
              </a:ext>
            </a:extLst>
          </p:cNvPr>
          <p:cNvPicPr>
            <a:picLocks noChangeAspect="1"/>
          </p:cNvPicPr>
          <p:nvPr/>
        </p:nvPicPr>
        <p:blipFill>
          <a:blip r:embed="rId15"/>
          <a:srcRect l="10786" r="15440"/>
          <a:stretch/>
        </p:blipFill>
        <p:spPr>
          <a:xfrm>
            <a:off x="4333021" y="8318585"/>
            <a:ext cx="1457184" cy="1096096"/>
          </a:xfrm>
          <a:prstGeom prst="rect">
            <a:avLst/>
          </a:prstGeom>
        </p:spPr>
      </p:pic>
      <p:pic>
        <p:nvPicPr>
          <p:cNvPr id="99" name="图片 98">
            <a:extLst>
              <a:ext uri="{FF2B5EF4-FFF2-40B4-BE49-F238E27FC236}">
                <a16:creationId xmlns:a16="http://schemas.microsoft.com/office/drawing/2014/main" id="{59F0F3E6-4D2F-48D2-90E7-D53C1907A185}"/>
              </a:ext>
            </a:extLst>
          </p:cNvPr>
          <p:cNvPicPr>
            <a:picLocks noChangeAspect="1"/>
          </p:cNvPicPr>
          <p:nvPr/>
        </p:nvPicPr>
        <p:blipFill>
          <a:blip r:embed="rId16"/>
          <a:srcRect l="5233" t="5879" r="4312" b="2432"/>
          <a:stretch/>
        </p:blipFill>
        <p:spPr>
          <a:xfrm>
            <a:off x="5840219" y="8313593"/>
            <a:ext cx="1536247" cy="1101906"/>
          </a:xfrm>
          <a:prstGeom prst="rect">
            <a:avLst/>
          </a:prstGeom>
        </p:spPr>
      </p:pic>
      <p:sp>
        <p:nvSpPr>
          <p:cNvPr id="100" name="文本框 99">
            <a:extLst>
              <a:ext uri="{FF2B5EF4-FFF2-40B4-BE49-F238E27FC236}">
                <a16:creationId xmlns:a16="http://schemas.microsoft.com/office/drawing/2014/main" id="{9F73586E-5CEC-2043-FBF4-F21F26FBBB85}"/>
              </a:ext>
            </a:extLst>
          </p:cNvPr>
          <p:cNvSpPr txBox="1"/>
          <p:nvPr/>
        </p:nvSpPr>
        <p:spPr>
          <a:xfrm>
            <a:off x="5960777" y="9386153"/>
            <a:ext cx="1536247" cy="184666"/>
          </a:xfrm>
          <a:prstGeom prst="rect">
            <a:avLst/>
          </a:prstGeom>
          <a:noFill/>
        </p:spPr>
        <p:txBody>
          <a:bodyPr wrap="square" rtlCol="0">
            <a:spAutoFit/>
          </a:bodyPr>
          <a:lstStyle/>
          <a:p>
            <a:pPr algn="ctr"/>
            <a:r>
              <a:rPr lang="en-US" altLang="zh-CN" sz="600" dirty="0">
                <a:latin typeface="Arial" panose="020B0604020202020204" pitchFamily="34" charset="0"/>
                <a:ea typeface="Calibri" panose="020F0502020204030204" pitchFamily="34" charset="0"/>
                <a:cs typeface="Arial" panose="020B0604020202020204" pitchFamily="34" charset="0"/>
              </a:rPr>
              <a:t>Figure14. </a:t>
            </a:r>
            <a:r>
              <a:rPr lang="en-US" altLang="zh-CN" sz="600" dirty="0">
                <a:effectLst/>
                <a:latin typeface="Arial" panose="020B0604020202020204" pitchFamily="34" charset="0"/>
                <a:ea typeface="Calibri" panose="020F0502020204030204" pitchFamily="34" charset="0"/>
                <a:cs typeface="Arial" panose="020B0604020202020204" pitchFamily="34" charset="0"/>
              </a:rPr>
              <a:t> Detection result page</a:t>
            </a:r>
            <a:endParaRPr lang="en-GB" sz="600" dirty="0">
              <a:latin typeface="Arial" panose="020B0604020202020204" pitchFamily="34" charset="0"/>
              <a:ea typeface="Calibri" panose="020F0502020204030204" pitchFamily="34" charset="0"/>
              <a:cs typeface="Arial" panose="020B0604020202020204" pitchFamily="34" charset="0"/>
            </a:endParaRPr>
          </a:p>
        </p:txBody>
      </p:sp>
      <p:pic>
        <p:nvPicPr>
          <p:cNvPr id="101" name="图片 100">
            <a:extLst>
              <a:ext uri="{FF2B5EF4-FFF2-40B4-BE49-F238E27FC236}">
                <a16:creationId xmlns:a16="http://schemas.microsoft.com/office/drawing/2014/main" id="{64F46DB9-049D-77AF-5C32-13E8790A0876}"/>
              </a:ext>
            </a:extLst>
          </p:cNvPr>
          <p:cNvPicPr>
            <a:picLocks noChangeAspect="1"/>
          </p:cNvPicPr>
          <p:nvPr/>
        </p:nvPicPr>
        <p:blipFill>
          <a:blip r:embed="rId17"/>
          <a:srcRect l="3627" t="5178" r="3636" b="6142"/>
          <a:stretch/>
        </p:blipFill>
        <p:spPr>
          <a:xfrm>
            <a:off x="2692150" y="9573836"/>
            <a:ext cx="1622625" cy="560339"/>
          </a:xfrm>
          <a:prstGeom prst="rect">
            <a:avLst/>
          </a:prstGeom>
        </p:spPr>
      </p:pic>
      <p:sp>
        <p:nvSpPr>
          <p:cNvPr id="102" name="文本框 101">
            <a:extLst>
              <a:ext uri="{FF2B5EF4-FFF2-40B4-BE49-F238E27FC236}">
                <a16:creationId xmlns:a16="http://schemas.microsoft.com/office/drawing/2014/main" id="{66144E16-B057-5CC4-BC3A-E0E24298F97A}"/>
              </a:ext>
            </a:extLst>
          </p:cNvPr>
          <p:cNvSpPr txBox="1"/>
          <p:nvPr/>
        </p:nvSpPr>
        <p:spPr>
          <a:xfrm>
            <a:off x="2728169" y="10090867"/>
            <a:ext cx="1536247" cy="184666"/>
          </a:xfrm>
          <a:prstGeom prst="rect">
            <a:avLst/>
          </a:prstGeom>
          <a:noFill/>
        </p:spPr>
        <p:txBody>
          <a:bodyPr wrap="square" rtlCol="0">
            <a:spAutoFit/>
          </a:bodyPr>
          <a:lstStyle/>
          <a:p>
            <a:pPr algn="ctr"/>
            <a:r>
              <a:rPr lang="en-US" altLang="zh-CN" sz="600" dirty="0">
                <a:latin typeface="Arial" panose="020B0604020202020204" pitchFamily="34" charset="0"/>
                <a:ea typeface="Calibri" panose="020F0502020204030204" pitchFamily="34" charset="0"/>
                <a:cs typeface="Arial" panose="020B0604020202020204" pitchFamily="34" charset="0"/>
              </a:rPr>
              <a:t>Figure15. </a:t>
            </a:r>
            <a:r>
              <a:rPr lang="en-US" altLang="zh-CN" sz="600" dirty="0">
                <a:effectLst/>
                <a:latin typeface="Arial" panose="020B0604020202020204" pitchFamily="34" charset="0"/>
                <a:ea typeface="Calibri" panose="020F0502020204030204" pitchFamily="34" charset="0"/>
                <a:cs typeface="Arial" panose="020B0604020202020204" pitchFamily="34" charset="0"/>
              </a:rPr>
              <a:t> </a:t>
            </a:r>
            <a:r>
              <a:rPr lang="en-US" altLang="zh-CN" sz="600" dirty="0">
                <a:latin typeface="Arial" panose="020B0604020202020204" pitchFamily="34" charset="0"/>
                <a:ea typeface="Calibri" panose="020F0502020204030204" pitchFamily="34" charset="0"/>
                <a:cs typeface="Arial" panose="020B0604020202020204" pitchFamily="34" charset="0"/>
              </a:rPr>
              <a:t>Dataset information </a:t>
            </a:r>
            <a:r>
              <a:rPr lang="en-US" altLang="zh-CN" sz="600" dirty="0">
                <a:effectLst/>
                <a:latin typeface="Arial" panose="020B0604020202020204" pitchFamily="34" charset="0"/>
                <a:ea typeface="Calibri" panose="020F0502020204030204" pitchFamily="34" charset="0"/>
                <a:cs typeface="Arial" panose="020B0604020202020204" pitchFamily="34" charset="0"/>
              </a:rPr>
              <a:t>page</a:t>
            </a:r>
            <a:endParaRPr lang="en-GB" sz="600" dirty="0">
              <a:latin typeface="Arial" panose="020B0604020202020204" pitchFamily="34" charset="0"/>
              <a:ea typeface="Calibri" panose="020F0502020204030204" pitchFamily="34" charset="0"/>
              <a:cs typeface="Arial" panose="020B0604020202020204" pitchFamily="34" charset="0"/>
            </a:endParaRPr>
          </a:p>
        </p:txBody>
      </p:sp>
      <p:sp>
        <p:nvSpPr>
          <p:cNvPr id="103" name="文本框 102">
            <a:extLst>
              <a:ext uri="{FF2B5EF4-FFF2-40B4-BE49-F238E27FC236}">
                <a16:creationId xmlns:a16="http://schemas.microsoft.com/office/drawing/2014/main" id="{DF91B5D0-8180-3F18-A5C4-616D0863286C}"/>
              </a:ext>
            </a:extLst>
          </p:cNvPr>
          <p:cNvSpPr txBox="1"/>
          <p:nvPr/>
        </p:nvSpPr>
        <p:spPr>
          <a:xfrm>
            <a:off x="4252170" y="9466063"/>
            <a:ext cx="3153333" cy="954107"/>
          </a:xfrm>
          <a:prstGeom prst="rect">
            <a:avLst/>
          </a:prstGeom>
          <a:noFill/>
        </p:spPr>
        <p:txBody>
          <a:bodyPr wrap="square" rtlCol="0">
            <a:spAutoFit/>
          </a:bodyPr>
          <a:lstStyle/>
          <a:p>
            <a:pPr algn="just"/>
            <a:r>
              <a:rPr lang="en-US" altLang="zh-CN" sz="800" dirty="0">
                <a:latin typeface="Arial" panose="020B0604020202020204" pitchFamily="34" charset="0"/>
                <a:cs typeface="Arial" panose="020B0604020202020204" pitchFamily="34" charset="0"/>
              </a:rPr>
              <a:t>The user interface (UI) is designed to showcase the proposed model. On the homepage, users can explore the website’s topic and access various functions via links. The ‘Detect Defects’ section directs users to the detection page. Scrolling down reveals the dataset section, which provides an introduction to the dataset along with a ‘Dataset Website’ button that navigates to the dataset's source. </a:t>
            </a:r>
            <a:endParaRPr lang="zh-CN" altLang="en-US" sz="800" dirty="0">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A131CCC4-8967-3072-E5AD-360D3CC29612}"/>
              </a:ext>
            </a:extLst>
          </p:cNvPr>
          <p:cNvPicPr>
            <a:picLocks noChangeAspect="1"/>
          </p:cNvPicPr>
          <p:nvPr/>
        </p:nvPicPr>
        <p:blipFill>
          <a:blip r:embed="rId18"/>
          <a:srcRect l="6356" t="59671" r="5167" b="3484"/>
          <a:stretch/>
        </p:blipFill>
        <p:spPr>
          <a:xfrm>
            <a:off x="77970" y="7482286"/>
            <a:ext cx="2500471" cy="737126"/>
          </a:xfrm>
          <a:prstGeom prst="rect">
            <a:avLst/>
          </a:prstGeom>
        </p:spPr>
      </p:pic>
      <p:sp>
        <p:nvSpPr>
          <p:cNvPr id="45" name="文本框 44">
            <a:extLst>
              <a:ext uri="{FF2B5EF4-FFF2-40B4-BE49-F238E27FC236}">
                <a16:creationId xmlns:a16="http://schemas.microsoft.com/office/drawing/2014/main" id="{CAC774B8-5BCE-AC16-7F2B-F972250D9878}"/>
              </a:ext>
            </a:extLst>
          </p:cNvPr>
          <p:cNvSpPr txBox="1"/>
          <p:nvPr/>
        </p:nvSpPr>
        <p:spPr>
          <a:xfrm>
            <a:off x="6425" y="6504473"/>
            <a:ext cx="2596918" cy="954107"/>
          </a:xfrm>
          <a:prstGeom prst="rect">
            <a:avLst/>
          </a:prstGeom>
          <a:noFill/>
        </p:spPr>
        <p:txBody>
          <a:bodyPr wrap="square" rtlCol="0">
            <a:spAutoFit/>
          </a:bodyPr>
          <a:lstStyle/>
          <a:p>
            <a:pPr algn="just"/>
            <a:r>
              <a:rPr lang="en-US" altLang="zh-CN" sz="800" dirty="0">
                <a:effectLst/>
                <a:latin typeface="Arial" panose="020B0604020202020204" pitchFamily="34" charset="0"/>
                <a:ea typeface="等线" panose="02010600030101010101" pitchFamily="2" charset="-122"/>
              </a:rPr>
              <a:t>The goal of Explainable AI is to make AI systems more comprehensible and transparent without sacrificing performance. In addition, it </a:t>
            </a:r>
            <a:r>
              <a:rPr lang="en-US" altLang="zh-CN" sz="800" dirty="0">
                <a:effectLst/>
                <a:latin typeface="Arial" panose="020B0604020202020204" pitchFamily="34" charset="0"/>
                <a:ea typeface="等线" panose="02010600030101010101" pitchFamily="2" charset="-122"/>
                <a:cs typeface="Arial" panose="020B0604020202020204" pitchFamily="34" charset="0"/>
              </a:rPr>
              <a:t>allows non-experts to understand the model's behavior, increase user trust in AI system decisions, facilitate the diagnosis of biases or issues in the model, and ensure compliance with regulatory requirements.</a:t>
            </a:r>
            <a:endParaRPr lang="zh-CN" altLang="zh-CN" sz="8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49564309"/>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549</TotalTime>
  <Words>769</Words>
  <Application>Microsoft Office PowerPoint</Application>
  <PresentationFormat>自定义</PresentationFormat>
  <Paragraphs>123</Paragraphs>
  <Slides>1</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vt:i4>
      </vt:variant>
    </vt:vector>
  </HeadingPairs>
  <TitlesOfParts>
    <vt:vector size="7" baseType="lpstr">
      <vt:lpstr>等线</vt:lpstr>
      <vt:lpstr>Arial</vt:lpstr>
      <vt:lpstr>Calibri</vt:lpstr>
      <vt:lpstr>Calibri Light</vt:lpstr>
      <vt:lpstr>Garamond</vt:lpstr>
      <vt:lpstr>Office 主题​​</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 H</dc:creator>
  <cp:lastModifiedBy>芮 高</cp:lastModifiedBy>
  <cp:revision>62</cp:revision>
  <dcterms:created xsi:type="dcterms:W3CDTF">2024-04-22T10:02:04Z</dcterms:created>
  <dcterms:modified xsi:type="dcterms:W3CDTF">2025-06-03T01:57:30Z</dcterms:modified>
</cp:coreProperties>
</file>